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3" r:id="rId3"/>
    <p:sldId id="261" r:id="rId4"/>
    <p:sldId id="258" r:id="rId5"/>
    <p:sldId id="274" r:id="rId6"/>
    <p:sldId id="260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16607-C75B-4C0D-8199-B08B3620066B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6C023-D636-4D38-B2B7-C3FB731F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C4E798-73C0-4AA7-B553-E43B7B2260D1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A82E-7C81-4974-976B-CA10560B0E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3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EF9B-CFD9-4C21-8950-68FFB4A3AD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DB8C-F35C-45B9-BEBD-F677498D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EF9B-CFD9-4C21-8950-68FFB4A3AD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DB8C-F35C-45B9-BEBD-F677498D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9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EF9B-CFD9-4C21-8950-68FFB4A3AD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DB8C-F35C-45B9-BEBD-F677498D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1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EF9B-CFD9-4C21-8950-68FFB4A3AD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DB8C-F35C-45B9-BEBD-F677498D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7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EF9B-CFD9-4C21-8950-68FFB4A3AD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DB8C-F35C-45B9-BEBD-F677498D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8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EF9B-CFD9-4C21-8950-68FFB4A3AD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DB8C-F35C-45B9-BEBD-F677498D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6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EF9B-CFD9-4C21-8950-68FFB4A3AD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DB8C-F35C-45B9-BEBD-F677498D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EF9B-CFD9-4C21-8950-68FFB4A3AD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DB8C-F35C-45B9-BEBD-F677498D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6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EF9B-CFD9-4C21-8950-68FFB4A3AD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DB8C-F35C-45B9-BEBD-F677498D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7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EF9B-CFD9-4C21-8950-68FFB4A3AD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DB8C-F35C-45B9-BEBD-F677498D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7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EF9B-CFD9-4C21-8950-68FFB4A3AD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DB8C-F35C-45B9-BEBD-F677498D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1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2EF9B-CFD9-4C21-8950-68FFB4A3AD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DDB8C-F35C-45B9-BEBD-F677498D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2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angton@wustl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olutionscenter@wustl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.wustl.edu/international-policies-resource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langton@wustl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077200" cy="6400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latin typeface="Helvetica" pitchFamily="34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" name="Group 9"/>
          <p:cNvGrpSpPr/>
          <p:nvPr/>
        </p:nvGrpSpPr>
        <p:grpSpPr>
          <a:xfrm>
            <a:off x="0" y="228600"/>
            <a:ext cx="9144000" cy="838200"/>
            <a:chOff x="0" y="2286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228600"/>
              <a:ext cx="9144000" cy="8382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05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t="8600" b="5399"/>
            <a:stretch>
              <a:fillRect/>
            </a:stretch>
          </p:blipFill>
          <p:spPr bwMode="auto">
            <a:xfrm>
              <a:off x="3429000" y="228600"/>
              <a:ext cx="2286000" cy="7731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800100" y="1752600"/>
            <a:ext cx="75438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4000" b="1" dirty="0" smtClean="0"/>
              <a:t>Export </a:t>
            </a:r>
            <a:r>
              <a:rPr lang="en-US" sz="4000" b="1" dirty="0" smtClean="0"/>
              <a:t>Control</a:t>
            </a:r>
            <a:endParaRPr lang="en-US" sz="3200" b="1" i="1" dirty="0"/>
          </a:p>
          <a:p>
            <a:pPr algn="ctr"/>
            <a:endParaRPr lang="en-US" sz="2400" i="1" dirty="0"/>
          </a:p>
          <a:p>
            <a:pPr algn="ctr"/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1600" dirty="0" smtClean="0"/>
              <a:t>Laura Langton, PhD</a:t>
            </a:r>
            <a:br>
              <a:rPr lang="en-US" sz="1600" dirty="0" smtClean="0"/>
            </a:br>
            <a:r>
              <a:rPr lang="en-US" sz="1600" dirty="0" smtClean="0"/>
              <a:t>Export Control Manager</a:t>
            </a: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  <a:hlinkClick r:id="rId4"/>
              </a:rPr>
              <a:t>langton@wustl.edu</a:t>
            </a: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/>
              <a:t>314-747-1378</a:t>
            </a:r>
            <a:r>
              <a:rPr lang="en-US" sz="2400" i="1" dirty="0" smtClean="0">
                <a:solidFill>
                  <a:schemeClr val="accent2"/>
                </a:solidFill>
              </a:rPr>
              <a:t/>
            </a:r>
            <a:br>
              <a:rPr lang="en-US" sz="2400" i="1" dirty="0" smtClean="0">
                <a:solidFill>
                  <a:schemeClr val="accent2"/>
                </a:solidFill>
              </a:rPr>
            </a:br>
            <a:endParaRPr lang="en-US" sz="2400" i="1" dirty="0" smtClean="0">
              <a:solidFill>
                <a:schemeClr val="accent2"/>
              </a:solidFill>
            </a:endParaRPr>
          </a:p>
          <a:p>
            <a:pPr algn="ctr"/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angtonl\Desktop\End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27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895600" y="228600"/>
            <a:ext cx="31242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91400" y="228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Red Flag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5257800"/>
            <a:ext cx="4191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86600" y="44196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 understand that these items will not be exported, provided to foreign persons in the U.S.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324600" y="4953000"/>
            <a:ext cx="762000" cy="304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0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Grants &amp; Contracts\Danforth G Drive\Export Trade Controls\PIs\Berezin\ITAR.came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5" y="0"/>
            <a:ext cx="7950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4953000"/>
            <a:ext cx="6858000" cy="762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6570133"/>
            <a:ext cx="762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07839" y="457200"/>
            <a:ext cx="153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Red Flag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8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Grants &amp; Contracts\Danforth G Drive\Export Trade Controls\PIs\Lukasiewicz\B.E.Meyers.Quo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15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1607" y="3505200"/>
            <a:ext cx="4572000" cy="762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6807" y="6079067"/>
            <a:ext cx="5181600" cy="3048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020233"/>
            <a:ext cx="14478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03600" y="1066800"/>
            <a:ext cx="14478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28267" y="1333500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Buyer </a:t>
            </a:r>
            <a:r>
              <a:rPr lang="en-US" sz="1600" b="1" dirty="0"/>
              <a:t>agrees to the following:</a:t>
            </a:r>
          </a:p>
          <a:p>
            <a:r>
              <a:rPr lang="en-US" sz="1600" b="1" dirty="0"/>
              <a:t>a) U.S. business applying to purchase product is not foreign owned, and </a:t>
            </a:r>
            <a:r>
              <a:rPr lang="en-US" sz="1600" b="1" dirty="0">
                <a:solidFill>
                  <a:srgbClr val="C00000"/>
                </a:solidFill>
              </a:rPr>
              <a:t>no product access to any Foreign Person will be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allowed </a:t>
            </a:r>
            <a:r>
              <a:rPr lang="en-US" sz="1600" b="1" dirty="0"/>
              <a:t>(§ 120.15 -- U.S. person </a:t>
            </a:r>
            <a:r>
              <a:rPr lang="en-US" sz="1600" b="1" dirty="0">
                <a:solidFill>
                  <a:srgbClr val="C00000"/>
                </a:solidFill>
              </a:rPr>
              <a:t>ITAR</a:t>
            </a:r>
            <a:r>
              <a:rPr lang="en-US" sz="1600" b="1" dirty="0"/>
              <a:t> provision);</a:t>
            </a:r>
          </a:p>
          <a:p>
            <a:r>
              <a:rPr lang="en-US" sz="1600" b="1" dirty="0"/>
              <a:t>b) Compliance to International Traffic In Arms Regulations (</a:t>
            </a:r>
            <a:r>
              <a:rPr lang="en-US" sz="1600" b="1" dirty="0">
                <a:solidFill>
                  <a:srgbClr val="C00000"/>
                </a:solidFill>
              </a:rPr>
              <a:t>ITAR</a:t>
            </a:r>
            <a:r>
              <a:rPr lang="en-US" sz="1600" b="1" dirty="0"/>
              <a:t>), 22 CFR Parts 120-130</a:t>
            </a:r>
            <a:r>
              <a:rPr lang="en-US" sz="1600" b="1" dirty="0" smtClean="0"/>
              <a:t>;</a:t>
            </a:r>
            <a:endParaRPr lang="en-US" sz="16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43607" y="3124200"/>
            <a:ext cx="776193" cy="762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800" y="4343400"/>
            <a:ext cx="3073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Due to </a:t>
            </a:r>
            <a:r>
              <a:rPr lang="en-US" sz="1600" b="1" dirty="0">
                <a:solidFill>
                  <a:srgbClr val="C00000"/>
                </a:solidFill>
              </a:rPr>
              <a:t>ITAR</a:t>
            </a:r>
            <a:r>
              <a:rPr lang="en-US" sz="1600" b="1" dirty="0"/>
              <a:t> regulations covering most of our products, please be advised that all night vision, flash hiders, laser products and accessories must have a US</a:t>
            </a:r>
          </a:p>
          <a:p>
            <a:r>
              <a:rPr lang="en-US" sz="1600" b="1" dirty="0"/>
              <a:t>State Department export license to be either shipped out of the US </a:t>
            </a:r>
            <a:r>
              <a:rPr lang="en-US" sz="1600" b="1" dirty="0">
                <a:solidFill>
                  <a:srgbClr val="C00000"/>
                </a:solidFill>
              </a:rPr>
              <a:t>or to permit access to ANY FOREIGN PERSON</a:t>
            </a:r>
            <a:r>
              <a:rPr lang="en-US" sz="1600" b="1" dirty="0"/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48407" y="5867400"/>
            <a:ext cx="318993" cy="36406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7220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</a:rPr>
              <a:t>Red Flag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  <p:bldP spid="1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76200" y="1066800"/>
            <a:ext cx="891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smtClean="0"/>
              <a:t>When buying items over $5,000 (excepting computers), obtain the export control classification from the vendor</a:t>
            </a:r>
          </a:p>
          <a:p>
            <a:pPr lvl="1"/>
            <a:endParaRPr lang="en-US" sz="2000" dirty="0"/>
          </a:p>
          <a:p>
            <a:pPr lvl="1"/>
            <a:r>
              <a:rPr lang="en-US" sz="2000" b="1" u="sng" dirty="0" smtClean="0"/>
              <a:t>Examples of items often export controlled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Cameras (specialty – high speed, infrared, underwater), night vision, </a:t>
            </a:r>
            <a:r>
              <a:rPr lang="en-US" sz="2000" dirty="0" smtClean="0"/>
              <a:t>lasers, drones.  </a:t>
            </a:r>
            <a:r>
              <a:rPr lang="en-US" sz="2000" dirty="0" smtClean="0"/>
              <a:t>Equipment specifically designed for clinical use is low risk.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b="1" u="sng" dirty="0" smtClean="0"/>
              <a:t>Examples of export control classifications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Code of letters and </a:t>
            </a:r>
            <a:r>
              <a:rPr lang="en-US" sz="2000" dirty="0" smtClean="0"/>
              <a:t>numbers such as “6A997</a:t>
            </a:r>
            <a:r>
              <a:rPr lang="en-US" sz="2000" dirty="0" smtClean="0"/>
              <a:t>” (ECCN)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Category with Roman numerals e.g. “ITAR Category XII”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If anything other than </a:t>
            </a:r>
            <a:r>
              <a:rPr lang="en-US" sz="2000" dirty="0" smtClean="0"/>
              <a:t>“EAR99”, </a:t>
            </a:r>
            <a:r>
              <a:rPr lang="en-US" sz="2000" dirty="0" smtClean="0"/>
              <a:t>call the Export Control Manager (ECM)</a:t>
            </a:r>
          </a:p>
          <a:p>
            <a:pPr lvl="1"/>
            <a:endParaRPr lang="en-US" sz="2000" dirty="0"/>
          </a:p>
          <a:p>
            <a:pPr lvl="1"/>
            <a:r>
              <a:rPr lang="en-US" sz="2000" b="1" u="sng" dirty="0" smtClean="0"/>
              <a:t>How do I find out the classification of an item?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Check the website and product or purchase documentation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Contact the vendor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If no luck call the ECM for assistance.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792162"/>
          </a:xfrm>
        </p:spPr>
        <p:txBody>
          <a:bodyPr/>
          <a:lstStyle/>
          <a:p>
            <a:r>
              <a:rPr lang="en-US" sz="3200" b="1" dirty="0" smtClean="0"/>
              <a:t>Best Practice - Buying Equipment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720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250" y="533400"/>
            <a:ext cx="8229600" cy="792162"/>
          </a:xfrm>
        </p:spPr>
        <p:txBody>
          <a:bodyPr/>
          <a:lstStyle/>
          <a:p>
            <a:r>
              <a:rPr lang="en-US" sz="3200" b="1" dirty="0" smtClean="0"/>
              <a:t>Best Practices – Overseas Travel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1594" y="1905000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Contact the Export Control Manager for :</a:t>
            </a:r>
          </a:p>
          <a:p>
            <a:endParaRPr lang="en-US" sz="2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Restricted Party Screening (RPS) of institutions you plan to visit.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License requirements for technology that you are taking with you.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Take a CLEAN laptop </a:t>
            </a:r>
            <a:r>
              <a:rPr lang="en-US" sz="2000" dirty="0" smtClean="0"/>
              <a:t>– assume nothing is secure.  Also, high level encryption is not allowed in some countries (mass market ok).</a:t>
            </a:r>
          </a:p>
          <a:p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contact the Solutions Center at 314-935-8200 or email </a:t>
            </a:r>
            <a:r>
              <a:rPr lang="en-US" sz="2000" u="sng" dirty="0">
                <a:hlinkClick r:id="rId2"/>
              </a:rPr>
              <a:t>solutionscenter@wustl.edu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 smtClean="0"/>
              <a:t>						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535546" y="1447800"/>
            <a:ext cx="815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b="1" u="sng" dirty="0" smtClean="0"/>
              <a:t>Travel Resources</a:t>
            </a:r>
          </a:p>
          <a:p>
            <a:r>
              <a:rPr lang="en-US" sz="2000" b="1" dirty="0" smtClean="0"/>
              <a:t>Washington </a:t>
            </a:r>
            <a:r>
              <a:rPr lang="en-US" sz="2000" b="1" dirty="0"/>
              <a:t>University </a:t>
            </a:r>
            <a:r>
              <a:rPr lang="en-US" sz="2000" b="1" dirty="0" smtClean="0"/>
              <a:t>now offers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Short </a:t>
            </a:r>
            <a:r>
              <a:rPr lang="en-US" sz="2000" dirty="0"/>
              <a:t>term international healthcare </a:t>
            </a:r>
            <a:r>
              <a:rPr lang="en-US" sz="2000" dirty="0" smtClean="0"/>
              <a:t>plan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Emergency </a:t>
            </a:r>
            <a:r>
              <a:rPr lang="en-US" sz="2000" dirty="0"/>
              <a:t>Assistance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International </a:t>
            </a:r>
            <a:r>
              <a:rPr lang="en-US" sz="2000" dirty="0"/>
              <a:t>Travel </a:t>
            </a:r>
            <a:r>
              <a:rPr lang="en-US" sz="2000" dirty="0" smtClean="0"/>
              <a:t>Registry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For </a:t>
            </a:r>
            <a:r>
              <a:rPr lang="en-US" sz="2000" dirty="0"/>
              <a:t>more information on these topics go to the Washington University in </a:t>
            </a:r>
            <a:r>
              <a:rPr lang="en-US" sz="2000" dirty="0" smtClean="0"/>
              <a:t>St. </a:t>
            </a:r>
            <a:r>
              <a:rPr lang="en-US" sz="2000" dirty="0"/>
              <a:t>Louis Global Engagement website </a:t>
            </a:r>
            <a:endParaRPr lang="en-US" sz="2000" dirty="0" smtClean="0"/>
          </a:p>
          <a:p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://global.wustl.edu/international-policies-resources/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b="1" dirty="0" smtClean="0"/>
              <a:t>Overseas Travel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4077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455143"/>
            <a:ext cx="9144000" cy="1419665"/>
          </a:xfrm>
        </p:spPr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en-US" sz="2700" b="1" dirty="0" smtClean="0">
                <a:latin typeface="+mn-lt"/>
              </a:rPr>
              <a:t>For more information or for consultation </a:t>
            </a:r>
            <a:br>
              <a:rPr lang="en-US" sz="2700" b="1" dirty="0" smtClean="0">
                <a:latin typeface="+mn-lt"/>
              </a:rPr>
            </a:br>
            <a:r>
              <a:rPr lang="en-US" sz="2700" b="1" dirty="0" smtClean="0">
                <a:latin typeface="+mn-lt"/>
              </a:rPr>
              <a:t>on a specific project, please contact:</a:t>
            </a:r>
            <a:r>
              <a:rPr lang="en-US" sz="3100" b="1" dirty="0">
                <a:latin typeface="+mn-lt"/>
              </a:rPr>
              <a:t/>
            </a:r>
            <a:br>
              <a:rPr lang="en-US" sz="3100" b="1" dirty="0">
                <a:latin typeface="+mn-lt"/>
              </a:rPr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2700" b="1" dirty="0"/>
              <a:t>Laura </a:t>
            </a:r>
            <a:r>
              <a:rPr lang="en-US" sz="2700" b="1" dirty="0" smtClean="0"/>
              <a:t>Langton, PhD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>Export Control Manager</a:t>
            </a:r>
            <a:br>
              <a:rPr lang="en-US" sz="2700" b="1" dirty="0"/>
            </a:br>
            <a:r>
              <a:rPr lang="en-US" sz="2700" b="1" dirty="0"/>
              <a:t>747-1378</a:t>
            </a:r>
            <a:br>
              <a:rPr lang="en-US" sz="2700" b="1" dirty="0"/>
            </a:br>
            <a:r>
              <a:rPr lang="en-US" sz="2700" b="1" dirty="0">
                <a:hlinkClick r:id="rId2"/>
              </a:rPr>
              <a:t>langton@wustl.edu</a:t>
            </a:r>
            <a:r>
              <a:rPr lang="en-US" sz="3100" b="1" dirty="0"/>
              <a:t/>
            </a:r>
            <a:br>
              <a:rPr lang="en-US" sz="3100" b="1" dirty="0"/>
            </a:b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37394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dirty="0" smtClean="0"/>
              <a:t>What is an </a:t>
            </a:r>
            <a:r>
              <a:rPr lang="en-US" sz="3200" b="1" u="sng" dirty="0"/>
              <a:t>E</a:t>
            </a:r>
            <a:r>
              <a:rPr lang="en-US" sz="3200" b="1" u="sng" dirty="0" smtClean="0"/>
              <a:t>xport?</a:t>
            </a:r>
            <a:endParaRPr lang="en-US" sz="3200" b="1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00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smtClean="0"/>
              <a:t>“Release” of</a:t>
            </a:r>
          </a:p>
          <a:p>
            <a:pPr lvl="2">
              <a:defRPr/>
            </a:pPr>
            <a:r>
              <a:rPr lang="en-US" dirty="0"/>
              <a:t>T</a:t>
            </a:r>
            <a:r>
              <a:rPr lang="en-US" dirty="0" smtClean="0"/>
              <a:t>angible items e.g. equipment</a:t>
            </a:r>
          </a:p>
          <a:p>
            <a:pPr lvl="2">
              <a:defRPr/>
            </a:pPr>
            <a:r>
              <a:rPr lang="en-US" dirty="0" smtClean="0"/>
              <a:t>Technology</a:t>
            </a:r>
          </a:p>
          <a:p>
            <a:pPr lvl="2">
              <a:defRPr/>
            </a:pPr>
            <a:r>
              <a:rPr lang="en-US" dirty="0" smtClean="0"/>
              <a:t>Software</a:t>
            </a:r>
          </a:p>
          <a:p>
            <a:pPr lvl="2">
              <a:defRPr/>
            </a:pPr>
            <a:r>
              <a:rPr lang="en-US" dirty="0"/>
              <a:t>S</a:t>
            </a:r>
            <a:r>
              <a:rPr lang="en-US" dirty="0" smtClean="0"/>
              <a:t>ource code</a:t>
            </a:r>
          </a:p>
          <a:p>
            <a:pPr lvl="2">
              <a:defRPr/>
            </a:pPr>
            <a:r>
              <a:rPr lang="en-US" dirty="0"/>
              <a:t>T</a:t>
            </a:r>
            <a:r>
              <a:rPr lang="en-US" dirty="0" smtClean="0"/>
              <a:t>echnical data or information</a:t>
            </a:r>
          </a:p>
          <a:p>
            <a:pPr lvl="2">
              <a:defRPr/>
            </a:pPr>
            <a:r>
              <a:rPr lang="en-US" dirty="0"/>
              <a:t>D</a:t>
            </a:r>
            <a:r>
              <a:rPr lang="en-US" dirty="0" smtClean="0"/>
              <a:t>efense articles or services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pPr marL="914400" lvl="2" indent="0">
              <a:buNone/>
              <a:defRPr/>
            </a:pPr>
            <a:r>
              <a:rPr lang="en-US" dirty="0" smtClean="0"/>
              <a:t>………to a foreign country </a:t>
            </a:r>
            <a:r>
              <a:rPr lang="en-US" b="1" dirty="0" smtClean="0"/>
              <a:t>or to a foreign person in the U.S. (“deemed export”).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</a:pPr>
            <a:endParaRPr lang="en-US" altLang="en-US" sz="2400" dirty="0" smtClean="0"/>
          </a:p>
        </p:txBody>
      </p:sp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659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381000" y="1524000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Federal regulations over the “export” of technology and technical information to foreign countries.</a:t>
            </a:r>
            <a:endParaRPr lang="en-US" sz="2000" dirty="0" smtClean="0"/>
          </a:p>
          <a:p>
            <a:pPr lvl="1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92162"/>
          </a:xfrm>
        </p:spPr>
        <p:txBody>
          <a:bodyPr/>
          <a:lstStyle/>
          <a:p>
            <a:r>
              <a:rPr lang="en-US" sz="3200" b="1" dirty="0" smtClean="0"/>
              <a:t>What are Export Controls?</a:t>
            </a:r>
            <a:endParaRPr lang="en-US" sz="3200" b="1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65786" y="2586042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Why should I care?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502276" y="3378204"/>
            <a:ext cx="8305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Export controls can affect university activities including: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Research, equipment access by foreign nationals </a:t>
            </a:r>
            <a:r>
              <a:rPr lang="en-US" sz="2000" b="1" i="1" dirty="0" smtClean="0"/>
              <a:t>on campus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Hosting foreign visitors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Travel overseas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International shipping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Overseas collaborations</a:t>
            </a:r>
          </a:p>
          <a:p>
            <a:pPr lvl="1"/>
            <a:endParaRPr lang="en-US" sz="20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lvl="1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47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514259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 smtClean="0"/>
              <a:t> 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733800" y="1353228"/>
            <a:ext cx="4859383" cy="970872"/>
            <a:chOff x="3733800" y="1353228"/>
            <a:chExt cx="4859383" cy="970872"/>
          </a:xfrm>
        </p:grpSpPr>
        <p:sp>
          <p:nvSpPr>
            <p:cNvPr id="11" name="TextBox 10"/>
            <p:cNvSpPr txBox="1"/>
            <p:nvPr/>
          </p:nvSpPr>
          <p:spPr>
            <a:xfrm>
              <a:off x="4249783" y="1392422"/>
              <a:ext cx="4343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What is being exported</a:t>
              </a:r>
              <a:r>
                <a:rPr lang="en-US" b="1" dirty="0" smtClean="0"/>
                <a:t>?</a:t>
              </a:r>
            </a:p>
            <a:p>
              <a:r>
                <a:rPr lang="en-US" dirty="0" smtClean="0"/>
                <a:t>Item, software, technical data?</a:t>
              </a:r>
            </a:p>
            <a:p>
              <a:r>
                <a:rPr lang="en-US" dirty="0" smtClean="0"/>
                <a:t>Military or dual-use? Classification? </a:t>
              </a:r>
              <a:endParaRPr lang="en-US" dirty="0"/>
            </a:p>
          </p:txBody>
        </p:sp>
        <p:sp>
          <p:nvSpPr>
            <p:cNvPr id="24" name="AutoShape 11"/>
            <p:cNvSpPr>
              <a:spLocks noChangeArrowheads="1"/>
            </p:cNvSpPr>
            <p:nvPr/>
          </p:nvSpPr>
          <p:spPr bwMode="auto">
            <a:xfrm rot="10800000">
              <a:off x="3733800" y="1353228"/>
              <a:ext cx="4495798" cy="970872"/>
            </a:xfrm>
            <a:prstGeom prst="rightArrowCallout">
              <a:avLst>
                <a:gd name="adj1" fmla="val 66788"/>
                <a:gd name="adj2" fmla="val 33394"/>
                <a:gd name="adj3" fmla="val 35638"/>
                <a:gd name="adj4" fmla="val 92218"/>
              </a:avLst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716380" y="2590800"/>
            <a:ext cx="4495798" cy="970872"/>
            <a:chOff x="3716380" y="2543296"/>
            <a:chExt cx="4495798" cy="970872"/>
          </a:xfrm>
        </p:grpSpPr>
        <p:sp>
          <p:nvSpPr>
            <p:cNvPr id="14" name="TextBox 13"/>
            <p:cNvSpPr txBox="1"/>
            <p:nvPr/>
          </p:nvSpPr>
          <p:spPr>
            <a:xfrm>
              <a:off x="4232361" y="2705565"/>
              <a:ext cx="3979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Where is it going?</a:t>
              </a:r>
            </a:p>
            <a:p>
              <a:r>
                <a:rPr lang="en-US" dirty="0" smtClean="0"/>
                <a:t>Sanctioned or embargoed country?</a:t>
              </a:r>
              <a:endParaRPr lang="en-US" dirty="0"/>
            </a:p>
          </p:txBody>
        </p:sp>
        <p:sp>
          <p:nvSpPr>
            <p:cNvPr id="28" name="AutoShape 11"/>
            <p:cNvSpPr>
              <a:spLocks noChangeArrowheads="1"/>
            </p:cNvSpPr>
            <p:nvPr/>
          </p:nvSpPr>
          <p:spPr bwMode="auto">
            <a:xfrm rot="10800000">
              <a:off x="3716380" y="2543296"/>
              <a:ext cx="4495798" cy="970872"/>
            </a:xfrm>
            <a:prstGeom prst="rightArrowCallout">
              <a:avLst>
                <a:gd name="adj1" fmla="val 66788"/>
                <a:gd name="adj2" fmla="val 33394"/>
                <a:gd name="adj3" fmla="val 35638"/>
                <a:gd name="adj4" fmla="val 92218"/>
              </a:avLst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85899" y="3786229"/>
            <a:ext cx="4495798" cy="970872"/>
            <a:chOff x="3685899" y="3786229"/>
            <a:chExt cx="4495798" cy="970872"/>
          </a:xfrm>
        </p:grpSpPr>
        <p:sp>
          <p:nvSpPr>
            <p:cNvPr id="20" name="TextBox 19"/>
            <p:cNvSpPr txBox="1"/>
            <p:nvPr/>
          </p:nvSpPr>
          <p:spPr>
            <a:xfrm>
              <a:off x="4249783" y="3810000"/>
              <a:ext cx="38274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Who will receive it?</a:t>
              </a:r>
            </a:p>
            <a:p>
              <a:r>
                <a:rPr lang="en-US" dirty="0" smtClean="0"/>
                <a:t>Restricted party? Military end user? WMD proliferator?</a:t>
              </a:r>
              <a:endParaRPr lang="en-US" dirty="0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 rot="10800000">
              <a:off x="3685899" y="3786229"/>
              <a:ext cx="4495798" cy="970872"/>
            </a:xfrm>
            <a:prstGeom prst="rightArrowCallout">
              <a:avLst>
                <a:gd name="adj1" fmla="val 66788"/>
                <a:gd name="adj2" fmla="val 33394"/>
                <a:gd name="adj3" fmla="val 35638"/>
                <a:gd name="adj4" fmla="val 92218"/>
              </a:avLst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716380" y="5010329"/>
            <a:ext cx="4876803" cy="978127"/>
            <a:chOff x="3716380" y="5010329"/>
            <a:chExt cx="4876803" cy="978127"/>
          </a:xfrm>
        </p:grpSpPr>
        <p:sp>
          <p:nvSpPr>
            <p:cNvPr id="23" name="TextBox 22"/>
            <p:cNvSpPr txBox="1"/>
            <p:nvPr/>
          </p:nvSpPr>
          <p:spPr>
            <a:xfrm>
              <a:off x="4249783" y="5010329"/>
              <a:ext cx="4343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What will they do with it?</a:t>
              </a:r>
            </a:p>
            <a:p>
              <a:r>
                <a:rPr lang="en-US" dirty="0" smtClean="0"/>
                <a:t>Prohibited end-uses e.g. biological, chemical, nuclear weapon proliferation</a:t>
              </a:r>
            </a:p>
          </p:txBody>
        </p:sp>
        <p:sp>
          <p:nvSpPr>
            <p:cNvPr id="30" name="AutoShape 11"/>
            <p:cNvSpPr>
              <a:spLocks noChangeArrowheads="1"/>
            </p:cNvSpPr>
            <p:nvPr/>
          </p:nvSpPr>
          <p:spPr bwMode="auto">
            <a:xfrm rot="10800000">
              <a:off x="3716380" y="5017584"/>
              <a:ext cx="4495798" cy="970872"/>
            </a:xfrm>
            <a:prstGeom prst="rightArrowCallout">
              <a:avLst>
                <a:gd name="adj1" fmla="val 66788"/>
                <a:gd name="adj2" fmla="val 33394"/>
                <a:gd name="adj3" fmla="val 35638"/>
                <a:gd name="adj4" fmla="val 92218"/>
              </a:avLst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04800" y="602231"/>
            <a:ext cx="8288383" cy="5155991"/>
            <a:chOff x="304800" y="457200"/>
            <a:chExt cx="8288383" cy="5155991"/>
          </a:xfrm>
        </p:grpSpPr>
        <p:grpSp>
          <p:nvGrpSpPr>
            <p:cNvPr id="31" name="Group 30"/>
            <p:cNvGrpSpPr/>
            <p:nvPr/>
          </p:nvGrpSpPr>
          <p:grpSpPr>
            <a:xfrm>
              <a:off x="705389" y="1267912"/>
              <a:ext cx="2988976" cy="882288"/>
              <a:chOff x="705389" y="1383116"/>
              <a:chExt cx="2988976" cy="88228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705389" y="1383116"/>
                <a:ext cx="2980509" cy="882288"/>
              </a:xfrm>
              <a:prstGeom prst="rect">
                <a:avLst/>
              </a:prstGeom>
              <a:solidFill>
                <a:schemeClr val="accent1">
                  <a:alpha val="2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13855" y="1393337"/>
                <a:ext cx="29805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Technology Classification</a:t>
                </a:r>
                <a:endParaRPr lang="en-US" sz="2400" b="1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88456" y="2745199"/>
              <a:ext cx="2997442" cy="536499"/>
              <a:chOff x="688456" y="2860403"/>
              <a:chExt cx="2997442" cy="53649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88456" y="2863502"/>
                <a:ext cx="2980509" cy="533400"/>
              </a:xfrm>
              <a:prstGeom prst="rect">
                <a:avLst/>
              </a:prstGeom>
              <a:solidFill>
                <a:schemeClr val="accent1">
                  <a:alpha val="2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27160" y="2860403"/>
                <a:ext cx="2958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Destination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59673" y="3889761"/>
              <a:ext cx="2980509" cy="533400"/>
              <a:chOff x="659673" y="4004965"/>
              <a:chExt cx="2980509" cy="5334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59673" y="4004965"/>
                <a:ext cx="2980509" cy="533400"/>
              </a:xfrm>
              <a:prstGeom prst="rect">
                <a:avLst/>
              </a:prstGeom>
              <a:solidFill>
                <a:schemeClr val="accent1">
                  <a:alpha val="2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59674" y="4040833"/>
                <a:ext cx="29326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End-User</a:t>
                </a:r>
                <a:endParaRPr lang="en-US" sz="2400" b="1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48790" y="5079791"/>
              <a:ext cx="2991391" cy="533400"/>
              <a:chOff x="648790" y="5194995"/>
              <a:chExt cx="2991391" cy="5334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59672" y="5194995"/>
                <a:ext cx="2980509" cy="533400"/>
              </a:xfrm>
              <a:prstGeom prst="rect">
                <a:avLst/>
              </a:prstGeom>
              <a:solidFill>
                <a:schemeClr val="accent1">
                  <a:alpha val="2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8790" y="5230862"/>
                <a:ext cx="295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2400" b="1" dirty="0" smtClean="0"/>
                  <a:t>End-Use</a:t>
                </a:r>
                <a:endParaRPr lang="en-US" sz="2400" b="1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04800" y="457200"/>
              <a:ext cx="828838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3200" b="1" u="sng" dirty="0"/>
                <a:t>Four Elements of U.S. Export Controls</a:t>
              </a:r>
              <a:r>
                <a:rPr lang="en-US" sz="2000" u="sng" dirty="0"/>
                <a:t> 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954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29763"/>
            <a:ext cx="7098816" cy="629106"/>
          </a:xfrm>
        </p:spPr>
        <p:txBody>
          <a:bodyPr/>
          <a:lstStyle/>
          <a:p>
            <a:r>
              <a:rPr lang="en-US" sz="3200" b="1" u="sng" dirty="0" smtClean="0"/>
              <a:t>Export Control Regulations</a:t>
            </a:r>
            <a:endParaRPr lang="en-US" sz="3200" b="1" u="sng" dirty="0"/>
          </a:p>
        </p:txBody>
      </p:sp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600200" y="1510580"/>
            <a:ext cx="2332810" cy="91440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1558991"/>
            <a:ext cx="2332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Technology Classification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933010" y="412738"/>
            <a:ext cx="4165475" cy="1555042"/>
            <a:chOff x="3933010" y="412738"/>
            <a:chExt cx="4165475" cy="1555042"/>
          </a:xfrm>
        </p:grpSpPr>
        <p:grpSp>
          <p:nvGrpSpPr>
            <p:cNvPr id="32" name="Group 31"/>
            <p:cNvGrpSpPr/>
            <p:nvPr/>
          </p:nvGrpSpPr>
          <p:grpSpPr>
            <a:xfrm>
              <a:off x="6629399" y="412738"/>
              <a:ext cx="1469086" cy="1492262"/>
              <a:chOff x="5511798" y="-312398"/>
              <a:chExt cx="1828800" cy="168204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5511798" y="-312398"/>
                <a:ext cx="1828800" cy="1682043"/>
              </a:xfrm>
              <a:prstGeom prst="ellipse">
                <a:avLst/>
              </a:prstGeom>
              <a:solidFill>
                <a:srgbClr val="FF0000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719196" y="-53254"/>
                <a:ext cx="1414003" cy="114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ITAR</a:t>
                </a:r>
                <a:endParaRPr lang="en-US" sz="1000" b="1" dirty="0"/>
              </a:p>
              <a:p>
                <a:pPr algn="ctr"/>
                <a:r>
                  <a:rPr lang="en-US" sz="1400" b="1" dirty="0" smtClean="0"/>
                  <a:t>Military</a:t>
                </a:r>
                <a:r>
                  <a:rPr lang="en-US" sz="1400" dirty="0" smtClean="0"/>
                  <a:t> </a:t>
                </a:r>
                <a:r>
                  <a:rPr lang="en-US" sz="1400" b="1" dirty="0" smtClean="0"/>
                  <a:t>use</a:t>
                </a:r>
                <a:r>
                  <a:rPr lang="en-US" sz="1400" dirty="0" smtClean="0"/>
                  <a:t> technology</a:t>
                </a:r>
                <a:endParaRPr lang="en-US" sz="1400" dirty="0"/>
              </a:p>
            </p:txBody>
          </p:sp>
        </p:grpSp>
        <p:cxnSp>
          <p:nvCxnSpPr>
            <p:cNvPr id="12" name="Straight Arrow Connector 11"/>
            <p:cNvCxnSpPr>
              <a:stCxn id="25" idx="3"/>
            </p:cNvCxnSpPr>
            <p:nvPr/>
          </p:nvCxnSpPr>
          <p:spPr>
            <a:xfrm flipV="1">
              <a:off x="3933010" y="1448046"/>
              <a:ext cx="2741452" cy="519734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933010" y="1955492"/>
            <a:ext cx="4186350" cy="1457750"/>
            <a:chOff x="3933010" y="1955492"/>
            <a:chExt cx="4186350" cy="1457750"/>
          </a:xfrm>
        </p:grpSpPr>
        <p:grpSp>
          <p:nvGrpSpPr>
            <p:cNvPr id="33" name="Group 32"/>
            <p:cNvGrpSpPr/>
            <p:nvPr/>
          </p:nvGrpSpPr>
          <p:grpSpPr>
            <a:xfrm>
              <a:off x="6631339" y="1955492"/>
              <a:ext cx="1488021" cy="1457750"/>
              <a:chOff x="2971800" y="4277964"/>
              <a:chExt cx="2286000" cy="21336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971800" y="4277964"/>
                <a:ext cx="2286000" cy="2133600"/>
              </a:xfrm>
              <a:prstGeom prst="ellipse">
                <a:avLst/>
              </a:prstGeom>
              <a:solidFill>
                <a:schemeClr val="accent1">
                  <a:lumMod val="75000"/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227749" y="4565193"/>
                <a:ext cx="1745012" cy="148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EAR</a:t>
                </a:r>
                <a:endParaRPr lang="en-US" sz="1000" dirty="0"/>
              </a:p>
              <a:p>
                <a:pPr algn="ctr"/>
                <a:r>
                  <a:rPr lang="en-US" sz="1400" b="1" dirty="0" smtClean="0"/>
                  <a:t>Dual use </a:t>
                </a:r>
                <a:r>
                  <a:rPr lang="en-US" sz="1400" dirty="0" smtClean="0"/>
                  <a:t>technology</a:t>
                </a:r>
                <a:endParaRPr lang="en-US" sz="1400" dirty="0"/>
              </a:p>
            </p:txBody>
          </p:sp>
        </p:grpSp>
        <p:cxnSp>
          <p:nvCxnSpPr>
            <p:cNvPr id="21" name="Straight Arrow Connector 20"/>
            <p:cNvCxnSpPr>
              <a:stCxn id="3" idx="3"/>
              <a:endCxn id="36" idx="2"/>
            </p:cNvCxnSpPr>
            <p:nvPr/>
          </p:nvCxnSpPr>
          <p:spPr>
            <a:xfrm>
              <a:off x="3933010" y="1974490"/>
              <a:ext cx="2698329" cy="709877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600200" y="2892507"/>
            <a:ext cx="231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Destination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1600200" y="2819390"/>
            <a:ext cx="2330634" cy="684949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930834" y="3161865"/>
            <a:ext cx="4167651" cy="1797880"/>
            <a:chOff x="3930834" y="3161865"/>
            <a:chExt cx="4167651" cy="1797880"/>
          </a:xfrm>
        </p:grpSpPr>
        <p:grpSp>
          <p:nvGrpSpPr>
            <p:cNvPr id="40" name="Group 39"/>
            <p:cNvGrpSpPr/>
            <p:nvPr/>
          </p:nvGrpSpPr>
          <p:grpSpPr>
            <a:xfrm>
              <a:off x="6592992" y="3438642"/>
              <a:ext cx="1505493" cy="1521103"/>
              <a:chOff x="5181600" y="2154035"/>
              <a:chExt cx="1505493" cy="146758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181600" y="2154035"/>
                <a:ext cx="1505493" cy="1467582"/>
              </a:xfrm>
              <a:prstGeom prst="ellipse">
                <a:avLst/>
              </a:prstGeom>
              <a:solidFill>
                <a:srgbClr val="FFC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263070" y="2268895"/>
                <a:ext cx="1302482" cy="1187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OFAC</a:t>
                </a:r>
                <a:endParaRPr lang="en-US" sz="1000" dirty="0"/>
              </a:p>
              <a:p>
                <a:pPr algn="ctr"/>
                <a:r>
                  <a:rPr lang="en-US" sz="1400" b="1" dirty="0" smtClean="0"/>
                  <a:t>Country sanctions </a:t>
                </a:r>
                <a:r>
                  <a:rPr lang="en-US" sz="1400" dirty="0" smtClean="0"/>
                  <a:t>and embargoes</a:t>
                </a:r>
                <a:endParaRPr lang="en-US" sz="1400" dirty="0"/>
              </a:p>
            </p:txBody>
          </p:sp>
        </p:grpSp>
        <p:cxnSp>
          <p:nvCxnSpPr>
            <p:cNvPr id="28" name="Straight Arrow Connector 27"/>
            <p:cNvCxnSpPr>
              <a:stCxn id="27" idx="3"/>
            </p:cNvCxnSpPr>
            <p:nvPr/>
          </p:nvCxnSpPr>
          <p:spPr>
            <a:xfrm>
              <a:off x="3930834" y="3161865"/>
              <a:ext cx="2662158" cy="952935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933010" y="4137514"/>
            <a:ext cx="4203317" cy="2326747"/>
            <a:chOff x="3933010" y="4137514"/>
            <a:chExt cx="4203317" cy="2326747"/>
          </a:xfrm>
        </p:grpSpPr>
        <p:grpSp>
          <p:nvGrpSpPr>
            <p:cNvPr id="35" name="Group 34"/>
            <p:cNvGrpSpPr/>
            <p:nvPr/>
          </p:nvGrpSpPr>
          <p:grpSpPr>
            <a:xfrm>
              <a:off x="6515078" y="5023208"/>
              <a:ext cx="1621249" cy="1441053"/>
              <a:chOff x="9132259" y="5410151"/>
              <a:chExt cx="1542083" cy="132334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187912" y="5410151"/>
                <a:ext cx="1440957" cy="1323340"/>
              </a:xfrm>
              <a:prstGeom prst="ellipse">
                <a:avLst/>
              </a:prstGeom>
              <a:solidFill>
                <a:srgbClr val="00B050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9132259" y="5656095"/>
                <a:ext cx="1542083" cy="791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Restricted Party Lists</a:t>
                </a:r>
              </a:p>
              <a:p>
                <a:pPr algn="ctr"/>
                <a:r>
                  <a:rPr lang="en-US" sz="1000" dirty="0" smtClean="0"/>
                  <a:t>(multiple agencies)</a:t>
                </a:r>
                <a:endParaRPr lang="en-US" sz="1000" dirty="0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>
              <a:off x="3933010" y="4137514"/>
              <a:ext cx="2659982" cy="1355826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1600200" y="3846489"/>
            <a:ext cx="2330634" cy="684949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76400" y="395813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End-User</a:t>
            </a:r>
            <a:endParaRPr lang="en-US" sz="2400" b="1" dirty="0"/>
          </a:p>
        </p:txBody>
      </p:sp>
      <p:sp>
        <p:nvSpPr>
          <p:cNvPr id="53" name="Rectangle 52"/>
          <p:cNvSpPr/>
          <p:nvPr/>
        </p:nvSpPr>
        <p:spPr>
          <a:xfrm>
            <a:off x="1600200" y="4920034"/>
            <a:ext cx="2330634" cy="684949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676400" y="503167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End-Use</a:t>
            </a:r>
            <a:endParaRPr lang="en-US" sz="24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3911600" y="4815427"/>
            <a:ext cx="736600" cy="594773"/>
            <a:chOff x="3911600" y="4815427"/>
            <a:chExt cx="736600" cy="594773"/>
          </a:xfrm>
        </p:grpSpPr>
        <p:cxnSp>
          <p:nvCxnSpPr>
            <p:cNvPr id="20" name="Straight Arrow Connector 19"/>
            <p:cNvCxnSpPr>
              <a:stCxn id="53" idx="3"/>
            </p:cNvCxnSpPr>
            <p:nvPr/>
          </p:nvCxnSpPr>
          <p:spPr>
            <a:xfrm flipV="1">
              <a:off x="3930834" y="4959745"/>
              <a:ext cx="717366" cy="3027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3911600" y="4815427"/>
              <a:ext cx="609600" cy="4470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53" idx="3"/>
            </p:cNvCxnSpPr>
            <p:nvPr/>
          </p:nvCxnSpPr>
          <p:spPr>
            <a:xfrm flipV="1">
              <a:off x="3930834" y="5187327"/>
              <a:ext cx="717366" cy="751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53" idx="3"/>
            </p:cNvCxnSpPr>
            <p:nvPr/>
          </p:nvCxnSpPr>
          <p:spPr>
            <a:xfrm>
              <a:off x="3930834" y="5262509"/>
              <a:ext cx="717366" cy="1476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719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217"/>
            <a:ext cx="8229600" cy="1143000"/>
          </a:xfrm>
        </p:spPr>
        <p:txBody>
          <a:bodyPr/>
          <a:lstStyle/>
          <a:p>
            <a:r>
              <a:rPr lang="en-US" sz="3200" b="1" dirty="0"/>
              <a:t>But I’m just </a:t>
            </a:r>
            <a:r>
              <a:rPr lang="en-US" sz="3200" b="1" dirty="0" smtClean="0"/>
              <a:t>doing </a:t>
            </a:r>
            <a:r>
              <a:rPr lang="en-US" sz="3200" b="1" dirty="0"/>
              <a:t>research….What could go wrong?</a:t>
            </a:r>
            <a:endParaRPr lang="en-US" sz="3200" b="1" u="sng" dirty="0"/>
          </a:p>
        </p:txBody>
      </p:sp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31218"/>
              </p:ext>
            </p:extLst>
          </p:nvPr>
        </p:nvGraphicFramePr>
        <p:xfrm>
          <a:off x="571500" y="2707025"/>
          <a:ext cx="8001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/>
                <a:gridCol w="1847850"/>
                <a:gridCol w="1981200"/>
                <a:gridCol w="21717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ITAR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OFAC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CIVIL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$120,000</a:t>
                      </a:r>
                      <a:r>
                        <a:rPr lang="en-US" baseline="0" dirty="0" smtClean="0"/>
                        <a:t> per violation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Up to $500,000 per violation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$55,000</a:t>
                      </a:r>
                      <a:r>
                        <a:rPr lang="en-US" baseline="0" dirty="0" smtClean="0"/>
                        <a:t> per violation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CRIMINAL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$1 million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and/or up to 10 years in prison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$1 million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and/or up to 10 years in prison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$1 million</a:t>
                      </a:r>
                      <a:r>
                        <a:rPr lang="en-US" baseline="0" dirty="0" smtClean="0"/>
                        <a:t> per violation and/or up to 10 years in prison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1500" y="2133599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PENALTIES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8006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Seizure and forfeiture of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Loss of export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Loss of federal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Harm to 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Disruption of research!!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1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304800" y="1145508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/>
              <a:t>Best Practices</a:t>
            </a:r>
          </a:p>
          <a:p>
            <a:pPr algn="ctr"/>
            <a:endParaRPr lang="en-US" sz="800" b="1" u="sng" dirty="0" smtClean="0"/>
          </a:p>
          <a:p>
            <a:r>
              <a:rPr lang="en-US" sz="2400" dirty="0" smtClean="0"/>
              <a:t>CALL THE EXPORT CONTROL MANAGER WHEN: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Grants or contracts contain sponsor restrictions on publication or participation.</a:t>
            </a:r>
            <a:br>
              <a:rPr lang="en-US" sz="2400" dirty="0" smtClean="0"/>
            </a:b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Shipping or carrying technology overseas</a:t>
            </a:r>
            <a:r>
              <a:rPr lang="en-US" sz="2400" i="1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Hosting foreign visitors other than students, postdocs, H-1Bs.</a:t>
            </a:r>
            <a:br>
              <a:rPr lang="en-US" sz="2400" dirty="0" smtClean="0"/>
            </a:b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Interacting with and travel to sanctioned countries (e.g. Iran, Cuba, Syria, Sudan, North Korea).</a:t>
            </a:r>
            <a:br>
              <a:rPr lang="en-US" sz="2400" dirty="0" smtClean="0"/>
            </a:b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When purchasing export controlled equipment.</a:t>
            </a:r>
          </a:p>
          <a:p>
            <a:endParaRPr lang="en-US" sz="2400" dirty="0"/>
          </a:p>
          <a:p>
            <a:pPr lvl="1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434" y="309093"/>
            <a:ext cx="8387366" cy="914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How can I comply with these regulations?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59880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419100" y="2554435"/>
            <a:ext cx="830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Technology</a:t>
            </a:r>
            <a:r>
              <a:rPr lang="en-US" sz="2400" dirty="0"/>
              <a:t> </a:t>
            </a:r>
            <a:r>
              <a:rPr lang="en-US" sz="2400" dirty="0" smtClean="0"/>
              <a:t>that</a:t>
            </a:r>
          </a:p>
          <a:p>
            <a:endParaRPr lang="en-US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was </a:t>
            </a:r>
            <a:r>
              <a:rPr lang="en-US" sz="2400" i="1" dirty="0"/>
              <a:t>designed for </a:t>
            </a:r>
            <a:r>
              <a:rPr lang="en-US" sz="2400" dirty="0"/>
              <a:t>military </a:t>
            </a:r>
            <a:r>
              <a:rPr lang="en-US" sz="2400" dirty="0" smtClean="0"/>
              <a:t>use</a:t>
            </a:r>
          </a:p>
          <a:p>
            <a:pPr lvl="1"/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is being developed for military </a:t>
            </a:r>
            <a:r>
              <a:rPr lang="en-US" sz="2400" dirty="0" smtClean="0"/>
              <a:t>use</a:t>
            </a:r>
          </a:p>
          <a:p>
            <a:pPr lvl="1"/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has export </a:t>
            </a:r>
            <a:r>
              <a:rPr lang="en-US" sz="2400" dirty="0" smtClean="0"/>
              <a:t>warnings – </a:t>
            </a:r>
            <a:r>
              <a:rPr lang="en-US" sz="2400" b="1" dirty="0"/>
              <a:t>words like “export” “</a:t>
            </a:r>
            <a:r>
              <a:rPr lang="en-US" sz="2400" b="1" dirty="0">
                <a:solidFill>
                  <a:srgbClr val="FF0000"/>
                </a:solidFill>
              </a:rPr>
              <a:t>ITAR</a:t>
            </a:r>
            <a:r>
              <a:rPr lang="en-US" sz="2400" b="1" dirty="0"/>
              <a:t>” “EAR</a:t>
            </a:r>
            <a:r>
              <a:rPr lang="en-US" sz="2400" b="1" dirty="0" smtClean="0"/>
              <a:t>”</a:t>
            </a:r>
          </a:p>
          <a:p>
            <a:pPr lvl="1"/>
            <a:endParaRPr lang="en-US" sz="2000" dirty="0"/>
          </a:p>
          <a:p>
            <a:pPr lvl="2"/>
            <a:r>
              <a:rPr lang="en-US" sz="2000" b="1" i="1" dirty="0" smtClean="0">
                <a:solidFill>
                  <a:srgbClr val="FF0000"/>
                </a:solidFill>
              </a:rPr>
              <a:t>FOREIGN NATIONALS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MUST</a:t>
            </a:r>
            <a:r>
              <a:rPr lang="en-US" sz="2000" b="1" i="1" dirty="0" smtClean="0">
                <a:solidFill>
                  <a:srgbClr val="FF0000"/>
                </a:solidFill>
              </a:rPr>
              <a:t> HAVE A LICENSE</a:t>
            </a:r>
            <a:r>
              <a:rPr lang="en-US" sz="2000" b="1" i="1" dirty="0" smtClean="0"/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TO ACCESS ITAR </a:t>
            </a:r>
            <a:r>
              <a:rPr lang="en-US" sz="2000" b="1" i="1" dirty="0">
                <a:solidFill>
                  <a:srgbClr val="FF0000"/>
                </a:solidFill>
              </a:rPr>
              <a:t>CONTROLLED </a:t>
            </a:r>
            <a:r>
              <a:rPr lang="en-US" sz="2000" b="1" i="1" dirty="0" smtClean="0">
                <a:solidFill>
                  <a:srgbClr val="FF0000"/>
                </a:solidFill>
              </a:rPr>
              <a:t>TECHNOLOGIES </a:t>
            </a:r>
            <a:r>
              <a:rPr lang="en-US" sz="2000" i="1" dirty="0" smtClean="0"/>
              <a:t>(consult the Export Control Manager).</a:t>
            </a:r>
            <a:endParaRPr lang="en-US" sz="2000" dirty="0" smtClean="0"/>
          </a:p>
          <a:p>
            <a:pPr lvl="1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How do I know which equipment is export controlled?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u="sng" dirty="0" smtClean="0"/>
              <a:t>Equipment Red Flags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23474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4882"/>
            <a:ext cx="8775700" cy="493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" y="413266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C00000"/>
                </a:solidFill>
              </a:rPr>
              <a:t>Red Flag – when a vendor site looks like this…..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1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A3539A281C64999B7F290CC646C86" ma:contentTypeVersion="1" ma:contentTypeDescription="Create a new document." ma:contentTypeScope="" ma:versionID="418b6d8d85425696f5b787512bb5a78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27AB0B7-7D51-415D-860C-156009AEA65C}"/>
</file>

<file path=customXml/itemProps2.xml><?xml version="1.0" encoding="utf-8"?>
<ds:datastoreItem xmlns:ds="http://schemas.openxmlformats.org/officeDocument/2006/customXml" ds:itemID="{5C2381E4-98B4-40D4-9AE4-E66318B1922C}"/>
</file>

<file path=customXml/itemProps3.xml><?xml version="1.0" encoding="utf-8"?>
<ds:datastoreItem xmlns:ds="http://schemas.openxmlformats.org/officeDocument/2006/customXml" ds:itemID="{9F7CA4D4-5CEB-4172-98C7-6C0740289590}"/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732</Words>
  <Application>Microsoft Office PowerPoint</Application>
  <PresentationFormat>On-screen Show (4:3)</PresentationFormat>
  <Paragraphs>158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 </vt:lpstr>
      <vt:lpstr>What is an Export?</vt:lpstr>
      <vt:lpstr>What are Export Controls?</vt:lpstr>
      <vt:lpstr>PowerPoint Presentation</vt:lpstr>
      <vt:lpstr>Export Control Regulations</vt:lpstr>
      <vt:lpstr>But I’m just doing research….What could go wrong?</vt:lpstr>
      <vt:lpstr>How can I comply with these regulations?</vt:lpstr>
      <vt:lpstr>How do I know which equipment is export controlled?  Equipment Red Flags</vt:lpstr>
      <vt:lpstr>PowerPoint Presentation</vt:lpstr>
      <vt:lpstr>PowerPoint Presentation</vt:lpstr>
      <vt:lpstr>PowerPoint Presentation</vt:lpstr>
      <vt:lpstr>PowerPoint Presentation</vt:lpstr>
      <vt:lpstr>Best Practice - Buying Equipment</vt:lpstr>
      <vt:lpstr>Best Practices – Overseas Travel</vt:lpstr>
      <vt:lpstr>Overseas Travel</vt:lpstr>
      <vt:lpstr>For more information or for consultation  on a specific project, please contact:  Laura Langton, PhD Export Control Manager 747-1378 langton@wustl.edu </vt:lpstr>
    </vt:vector>
  </TitlesOfParts>
  <Company>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Langton, Laura</dc:creator>
  <cp:lastModifiedBy>Langton, Laura</cp:lastModifiedBy>
  <cp:revision>18</cp:revision>
  <dcterms:created xsi:type="dcterms:W3CDTF">2016-09-26T20:34:12Z</dcterms:created>
  <dcterms:modified xsi:type="dcterms:W3CDTF">2017-02-16T21:52:20Z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0x010100700A3539A281C64999B7F290CC646C86</vt:lpwstr>
  </property>
</Properties>
</file>