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7" r:id="rId2"/>
    <p:sldId id="429" r:id="rId3"/>
    <p:sldId id="430" r:id="rId4"/>
    <p:sldId id="440" r:id="rId5"/>
    <p:sldId id="437" r:id="rId6"/>
    <p:sldId id="433" r:id="rId7"/>
    <p:sldId id="442" r:id="rId8"/>
    <p:sldId id="417" r:id="rId9"/>
    <p:sldId id="398" r:id="rId10"/>
    <p:sldId id="431" r:id="rId11"/>
    <p:sldId id="432" r:id="rId12"/>
    <p:sldId id="421" r:id="rId13"/>
    <p:sldId id="434" r:id="rId14"/>
    <p:sldId id="419" r:id="rId15"/>
    <p:sldId id="441" r:id="rId16"/>
    <p:sldId id="346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2315" autoAdjust="0"/>
  </p:normalViewPr>
  <p:slideViewPr>
    <p:cSldViewPr>
      <p:cViewPr varScale="1">
        <p:scale>
          <a:sx n="124" d="100"/>
          <a:sy n="124" d="100"/>
        </p:scale>
        <p:origin x="-12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72" y="334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67F107-6639-4369-BBB4-5E6F7EB69D45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413668-87AD-4C8E-A68C-78C6F8A05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3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CB50CF-4BA6-4DF5-AF79-02B15C7D45F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D8A82E-7C81-4974-976B-CA10560B0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2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C4E798-73C0-4AA7-B553-E43B7B2260D1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8A82E-7C81-4974-976B-CA10560B0E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31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AAF2-339D-4B65-BA8E-3950C7F8640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F915-18E9-4640-AFAF-76BBEE0DF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5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AAF2-339D-4B65-BA8E-3950C7F8640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F915-18E9-4640-AFAF-76BBEE0DF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4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AAF2-339D-4B65-BA8E-3950C7F8640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F915-18E9-4640-AFAF-76BBEE0DF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2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AAF2-339D-4B65-BA8E-3950C7F8640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F915-18E9-4640-AFAF-76BBEE0DF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8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AAF2-339D-4B65-BA8E-3950C7F8640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F915-18E9-4640-AFAF-76BBEE0DF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9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AAF2-339D-4B65-BA8E-3950C7F8640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F915-18E9-4640-AFAF-76BBEE0DF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9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AAF2-339D-4B65-BA8E-3950C7F8640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F915-18E9-4640-AFAF-76BBEE0DF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6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AAF2-339D-4B65-BA8E-3950C7F8640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F915-18E9-4640-AFAF-76BBEE0DF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2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AAF2-339D-4B65-BA8E-3950C7F8640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F915-18E9-4640-AFAF-76BBEE0DF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4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AAF2-339D-4B65-BA8E-3950C7F8640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F915-18E9-4640-AFAF-76BBEE0DF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11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AAF2-339D-4B65-BA8E-3950C7F8640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F915-18E9-4640-AFAF-76BBEE0DF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2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5AAF2-339D-4B65-BA8E-3950C7F8640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9F915-18E9-4640-AFAF-76BBEE0DF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angton@wustl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.wustl.edu/international-policies-resources/" TargetMode="External"/><Relationship Id="rId2" Type="http://schemas.openxmlformats.org/officeDocument/2006/relationships/hyperlink" Target="mailto:solutionscenter@wustl.ed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langton@wustl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easury.gov/about/organizational-structure/offices/Pages/Office-of-Foreign-Assets-Control.aspx" TargetMode="External"/><Relationship Id="rId3" Type="http://schemas.openxmlformats.org/officeDocument/2006/relationships/hyperlink" Target="http://www.bis.doc.gov/index.php/regulations/commerce-control-list-ccl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www.ecfr.gov/cgi-bin/text-idx?c=ecfr&amp;sid=1d0f89dcfbd76dd995bfd2a9253d1200&amp;rgn=div5&amp;view=text&amp;node=15:2.1.3.4.20&amp;idno=1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mddtc.state.gov/index.html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://www.ecfr.gov/cgi-bin/text-idx?c=ecfr&amp;sid=1d0f89dcfbd76dd995bfd2a9253d1200&amp;rgn=div5&amp;view=text&amp;node=22:1.0.1.13.58&amp;idno=22" TargetMode="External"/><Relationship Id="rId10" Type="http://schemas.openxmlformats.org/officeDocument/2006/relationships/hyperlink" Target="http://www.pmddtc.state.gov/embargoed_countries/index.html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://www.ecfr.gov/cgi-bin/text-idx?sid=1d0f89dcfbd76dd995bfd2a9253d1200&amp;c=ecfr&amp;tpl=/ecfrbrowse/Title31/31cfrv3_02.tp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077200" cy="6400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latin typeface="Helvetica" pitchFamily="34" charset="0"/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0" y="6477000"/>
            <a:ext cx="9144000" cy="228600"/>
            <a:chOff x="0" y="6477000"/>
            <a:chExt cx="9144000" cy="2286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>
              <a:stCxn id="8" idx="1"/>
              <a:endCxn id="8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" name="Group 9"/>
          <p:cNvGrpSpPr/>
          <p:nvPr/>
        </p:nvGrpSpPr>
        <p:grpSpPr>
          <a:xfrm>
            <a:off x="0" y="228600"/>
            <a:ext cx="9144000" cy="838200"/>
            <a:chOff x="0" y="228600"/>
            <a:chExt cx="9144000" cy="838200"/>
          </a:xfrm>
        </p:grpSpPr>
        <p:sp>
          <p:nvSpPr>
            <p:cNvPr id="7" name="Rectangle 6"/>
            <p:cNvSpPr/>
            <p:nvPr/>
          </p:nvSpPr>
          <p:spPr>
            <a:xfrm>
              <a:off x="0" y="228600"/>
              <a:ext cx="9144000" cy="8382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205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t="8600" b="5399"/>
            <a:stretch>
              <a:fillRect/>
            </a:stretch>
          </p:blipFill>
          <p:spPr bwMode="auto">
            <a:xfrm>
              <a:off x="3429000" y="228600"/>
              <a:ext cx="2286000" cy="7731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sp>
        <p:nvSpPr>
          <p:cNvPr id="10" name="Rectangle 9"/>
          <p:cNvSpPr/>
          <p:nvPr/>
        </p:nvSpPr>
        <p:spPr>
          <a:xfrm>
            <a:off x="914400" y="1295400"/>
            <a:ext cx="75438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4000" b="1" dirty="0" smtClean="0"/>
              <a:t>Export Controls</a:t>
            </a:r>
            <a:endParaRPr lang="en-US" sz="3200" b="1" i="1" dirty="0"/>
          </a:p>
          <a:p>
            <a:pPr algn="ctr"/>
            <a:r>
              <a:rPr lang="en-US" sz="2400" i="1" dirty="0" smtClean="0"/>
              <a:t>Update</a:t>
            </a:r>
          </a:p>
          <a:p>
            <a:pPr algn="ctr"/>
            <a:endParaRPr lang="en-US" sz="2400" i="1" dirty="0"/>
          </a:p>
          <a:p>
            <a:pPr algn="ctr"/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1600" dirty="0" smtClean="0"/>
              <a:t>Laura Langton, PhD</a:t>
            </a:r>
            <a:br>
              <a:rPr lang="en-US" sz="1600" dirty="0" smtClean="0"/>
            </a:br>
            <a:r>
              <a:rPr lang="en-US" sz="1600" dirty="0" smtClean="0"/>
              <a:t>Export Control Manager</a:t>
            </a:r>
            <a:r>
              <a:rPr lang="en-US" sz="1600" dirty="0" smtClean="0">
                <a:solidFill>
                  <a:schemeClr val="accent2"/>
                </a:solidFill>
              </a:rPr>
              <a:t/>
            </a:r>
            <a:br>
              <a:rPr lang="en-US" sz="1600" dirty="0" smtClean="0">
                <a:solidFill>
                  <a:schemeClr val="accent2"/>
                </a:solidFill>
              </a:rPr>
            </a:br>
            <a:r>
              <a:rPr lang="en-US" sz="1600" dirty="0" smtClean="0">
                <a:solidFill>
                  <a:schemeClr val="accent2"/>
                </a:solidFill>
                <a:hlinkClick r:id="rId4"/>
              </a:rPr>
              <a:t>langton@wustl.edu</a:t>
            </a:r>
            <a:r>
              <a:rPr lang="en-US" sz="1600" dirty="0" smtClean="0">
                <a:solidFill>
                  <a:schemeClr val="accent2"/>
                </a:solidFill>
              </a:rPr>
              <a:t/>
            </a:r>
            <a:br>
              <a:rPr lang="en-US" sz="1600" dirty="0" smtClean="0">
                <a:solidFill>
                  <a:schemeClr val="accent2"/>
                </a:solidFill>
              </a:rPr>
            </a:br>
            <a:r>
              <a:rPr lang="en-US" sz="1600" dirty="0" smtClean="0"/>
              <a:t>314-747-1378</a:t>
            </a:r>
            <a:r>
              <a:rPr lang="en-US" sz="2400" i="1" dirty="0" smtClean="0">
                <a:solidFill>
                  <a:schemeClr val="accent2"/>
                </a:solidFill>
              </a:rPr>
              <a:t/>
            </a:r>
            <a:br>
              <a:rPr lang="en-US" sz="2400" i="1" dirty="0" smtClean="0">
                <a:solidFill>
                  <a:schemeClr val="accent2"/>
                </a:solidFill>
              </a:rPr>
            </a:br>
            <a:endParaRPr lang="en-US" sz="2400" i="1" dirty="0" smtClean="0">
              <a:solidFill>
                <a:schemeClr val="accent2"/>
              </a:solidFill>
            </a:endParaRPr>
          </a:p>
          <a:p>
            <a:pPr algn="ctr"/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Grants &amp; Contracts\Danforth G Drive\Export Trade Controls\PIs\Berezin\ITAR.came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5" y="0"/>
            <a:ext cx="7950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4953000"/>
            <a:ext cx="6858000" cy="7620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67000" y="6570133"/>
            <a:ext cx="7620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07839" y="457200"/>
            <a:ext cx="1536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Red Flag</a:t>
            </a:r>
            <a:endParaRPr lang="en-US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angtonl\Desktop\screenshotcame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18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352800" y="5943598"/>
            <a:ext cx="2438400" cy="88053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0" y="4572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C00000"/>
                </a:solidFill>
              </a:rPr>
              <a:t>Red Flag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References to Export, ITAR or EAR.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3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Grants &amp; Contracts\Danforth G Drive\Export Trade Controls\PIs\Lukasiewicz\B.E.Meyers.Quo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152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1607" y="3505200"/>
            <a:ext cx="4572000" cy="7620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6807" y="6079067"/>
            <a:ext cx="5181600" cy="3048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020233"/>
            <a:ext cx="14478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03600" y="1066800"/>
            <a:ext cx="14478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28267" y="1333500"/>
            <a:ext cx="312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Buyer </a:t>
            </a:r>
            <a:r>
              <a:rPr lang="en-US" sz="1600" b="1" dirty="0"/>
              <a:t>agrees to the following:</a:t>
            </a:r>
          </a:p>
          <a:p>
            <a:r>
              <a:rPr lang="en-US" sz="1600" b="1" dirty="0"/>
              <a:t>a) U.S. business applying to purchase product is not foreign owned, and </a:t>
            </a:r>
            <a:r>
              <a:rPr lang="en-US" sz="1600" b="1" dirty="0">
                <a:solidFill>
                  <a:srgbClr val="C00000"/>
                </a:solidFill>
              </a:rPr>
              <a:t>no product access to any Foreign Person will be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allowed </a:t>
            </a:r>
            <a:r>
              <a:rPr lang="en-US" sz="1600" b="1" dirty="0"/>
              <a:t>(§ 120.15 -- U.S. person </a:t>
            </a:r>
            <a:r>
              <a:rPr lang="en-US" sz="1600" b="1" dirty="0">
                <a:solidFill>
                  <a:srgbClr val="C00000"/>
                </a:solidFill>
              </a:rPr>
              <a:t>ITAR</a:t>
            </a:r>
            <a:r>
              <a:rPr lang="en-US" sz="1600" b="1" dirty="0"/>
              <a:t> provision);</a:t>
            </a:r>
          </a:p>
          <a:p>
            <a:r>
              <a:rPr lang="en-US" sz="1600" b="1" dirty="0"/>
              <a:t>b) Compliance to International Traffic In Arms Regulations (</a:t>
            </a:r>
            <a:r>
              <a:rPr lang="en-US" sz="1600" b="1" dirty="0">
                <a:solidFill>
                  <a:srgbClr val="C00000"/>
                </a:solidFill>
              </a:rPr>
              <a:t>ITAR</a:t>
            </a:r>
            <a:r>
              <a:rPr lang="en-US" sz="1600" b="1" dirty="0"/>
              <a:t>), 22 CFR Parts 120-130</a:t>
            </a:r>
            <a:r>
              <a:rPr lang="en-US" sz="1600" b="1" dirty="0" smtClean="0"/>
              <a:t>;</a:t>
            </a:r>
            <a:endParaRPr lang="en-US" sz="16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243607" y="3124200"/>
            <a:ext cx="776193" cy="762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19800" y="4343400"/>
            <a:ext cx="30733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Due to </a:t>
            </a:r>
            <a:r>
              <a:rPr lang="en-US" sz="1600" b="1" dirty="0">
                <a:solidFill>
                  <a:srgbClr val="C00000"/>
                </a:solidFill>
              </a:rPr>
              <a:t>ITAR</a:t>
            </a:r>
            <a:r>
              <a:rPr lang="en-US" sz="1600" b="1" dirty="0"/>
              <a:t> regulations covering most of our products, please be advised that all night vision, flash hiders, laser products and accessories must have a US</a:t>
            </a:r>
          </a:p>
          <a:p>
            <a:r>
              <a:rPr lang="en-US" sz="1600" b="1" dirty="0"/>
              <a:t>State Department export license to be either shipped out of the US </a:t>
            </a:r>
            <a:r>
              <a:rPr lang="en-US" sz="1600" b="1" dirty="0">
                <a:solidFill>
                  <a:srgbClr val="C00000"/>
                </a:solidFill>
              </a:rPr>
              <a:t>or to permit access to ANY FOREIGN PERSON</a:t>
            </a:r>
            <a:r>
              <a:rPr lang="en-US" sz="1600" b="1" dirty="0"/>
              <a:t>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548407" y="5867400"/>
            <a:ext cx="318993" cy="36406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172200" y="22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C00000"/>
                </a:solidFill>
              </a:rPr>
              <a:t>Red Flag</a:t>
            </a:r>
            <a:endParaRPr lang="en-US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/>
      <p:bldP spid="1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Grants &amp; Contracts\Danforth G Drive\Export Trade Controls\PIs\Berezin\UTC trial agree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8" y="0"/>
            <a:ext cx="64765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533" y="2281767"/>
            <a:ext cx="2133600" cy="76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533" y="5020734"/>
            <a:ext cx="5105400" cy="3810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270940" y="4715933"/>
            <a:ext cx="1253067" cy="48683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18533" y="2667000"/>
            <a:ext cx="2133600" cy="76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533" y="2743200"/>
            <a:ext cx="21336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8533" y="2514600"/>
            <a:ext cx="21336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524007" y="3429000"/>
            <a:ext cx="24675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SUI area cameras and associated technical data are subject to the controls of the International Traffic in Arms Regulations (</a:t>
            </a:r>
            <a:r>
              <a:rPr lang="en-US" b="1" dirty="0" smtClean="0">
                <a:solidFill>
                  <a:srgbClr val="C00000"/>
                </a:solidFill>
              </a:rPr>
              <a:t>ITAR</a:t>
            </a:r>
            <a:r>
              <a:rPr lang="en-US" b="1" dirty="0" smtClean="0"/>
              <a:t>).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29400" y="284181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C00000"/>
                </a:solidFill>
              </a:rPr>
              <a:t>Red Flag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5715000"/>
            <a:ext cx="1981200" cy="838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6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angtonl\Desktop\EndU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0271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895600" y="228600"/>
            <a:ext cx="3124200" cy="838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91400" y="228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Red Flag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5257800"/>
            <a:ext cx="41910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86600" y="4419600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 understand that these items will not be exported, provided to foreign persons in the U.S.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324600" y="4953000"/>
            <a:ext cx="762000" cy="304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8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/>
          <p:nvPr/>
        </p:nvGrpSpPr>
        <p:grpSpPr>
          <a:xfrm>
            <a:off x="0" y="76200"/>
            <a:ext cx="9144000" cy="228600"/>
            <a:chOff x="0" y="6477000"/>
            <a:chExt cx="9144000" cy="228600"/>
          </a:xfrm>
        </p:grpSpPr>
        <p:sp>
          <p:nvSpPr>
            <p:cNvPr id="5" name="Rectangle 4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" name="Straight Connector 5"/>
            <p:cNvCxnSpPr>
              <a:stCxn id="5" idx="1"/>
              <a:endCxn id="5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" name="Group 18"/>
          <p:cNvGrpSpPr/>
          <p:nvPr/>
        </p:nvGrpSpPr>
        <p:grpSpPr>
          <a:xfrm>
            <a:off x="0" y="6477000"/>
            <a:ext cx="9144000" cy="228600"/>
            <a:chOff x="0" y="6477000"/>
            <a:chExt cx="9144000" cy="2286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>
              <a:stCxn id="8" idx="1"/>
              <a:endCxn id="8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533400" y="990600"/>
            <a:ext cx="81534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Export Control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Contact </a:t>
            </a:r>
            <a:r>
              <a:rPr lang="en-US" sz="2000" dirty="0"/>
              <a:t>the Export Control Manager for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Restricted </a:t>
            </a:r>
            <a:r>
              <a:rPr lang="en-US" sz="2000" dirty="0"/>
              <a:t>Party Screening (RPS) </a:t>
            </a:r>
            <a:r>
              <a:rPr lang="en-US" sz="2000" dirty="0" smtClean="0"/>
              <a:t>of institutions you plan to visit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License requirements for any technology you are taking with you </a:t>
            </a:r>
          </a:p>
          <a:p>
            <a:endParaRPr lang="en-US" sz="2000" dirty="0"/>
          </a:p>
          <a:p>
            <a:r>
              <a:rPr lang="en-US" sz="2000" b="1" u="sng" dirty="0" smtClean="0"/>
              <a:t>Travel Resources</a:t>
            </a:r>
          </a:p>
          <a:p>
            <a:r>
              <a:rPr lang="en-US" sz="2000" b="1" dirty="0" smtClean="0"/>
              <a:t>Washington </a:t>
            </a:r>
            <a:r>
              <a:rPr lang="en-US" sz="2000" b="1" dirty="0"/>
              <a:t>University </a:t>
            </a:r>
            <a:r>
              <a:rPr lang="en-US" sz="2000" b="1" dirty="0" smtClean="0"/>
              <a:t>now offers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Clean </a:t>
            </a:r>
            <a:r>
              <a:rPr lang="en-US" dirty="0"/>
              <a:t>laptops </a:t>
            </a:r>
            <a:r>
              <a:rPr lang="en-US" dirty="0" smtClean="0"/>
              <a:t>for </a:t>
            </a:r>
            <a:r>
              <a:rPr lang="en-US" dirty="0"/>
              <a:t>temporary use.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contact </a:t>
            </a:r>
            <a:r>
              <a:rPr lang="en-US" dirty="0"/>
              <a:t>the Solutions Center at 314-935-8200 or email </a:t>
            </a:r>
            <a:r>
              <a:rPr lang="en-US" u="sng" dirty="0">
                <a:hlinkClick r:id="rId2"/>
              </a:rPr>
              <a:t>solutionscenter@wustl.edu</a:t>
            </a:r>
            <a:r>
              <a:rPr lang="en-US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</a:t>
            </a:r>
            <a:r>
              <a:rPr lang="en-US" sz="2000" dirty="0" smtClean="0"/>
              <a:t>hort </a:t>
            </a:r>
            <a:r>
              <a:rPr lang="en-US" sz="2000" dirty="0"/>
              <a:t>term international healthcare </a:t>
            </a:r>
            <a:r>
              <a:rPr lang="en-US" sz="2000" dirty="0" smtClean="0"/>
              <a:t>plan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Emergency </a:t>
            </a:r>
            <a:r>
              <a:rPr lang="en-US" sz="2000" dirty="0"/>
              <a:t>Assistance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International </a:t>
            </a:r>
            <a:r>
              <a:rPr lang="en-US" sz="2000" dirty="0"/>
              <a:t>Travel </a:t>
            </a:r>
            <a:r>
              <a:rPr lang="en-US" sz="2000" dirty="0" smtClean="0"/>
              <a:t>Registry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 smtClean="0"/>
              <a:t>For </a:t>
            </a:r>
            <a:r>
              <a:rPr lang="en-US" sz="2000" dirty="0"/>
              <a:t>more information on these topics go to the Washington University in </a:t>
            </a:r>
            <a:r>
              <a:rPr lang="en-US" sz="2000" dirty="0" smtClean="0"/>
              <a:t>St. </a:t>
            </a:r>
            <a:r>
              <a:rPr lang="en-US" sz="2000" dirty="0"/>
              <a:t>Louis Global Engagement website </a:t>
            </a:r>
            <a:endParaRPr lang="en-US" sz="2000" dirty="0" smtClean="0"/>
          </a:p>
          <a:p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://global.wustl.edu/international-policies-resources/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200" b="1" dirty="0" smtClean="0"/>
              <a:t>Overseas Travel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5979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/>
          <p:nvPr/>
        </p:nvGrpSpPr>
        <p:grpSpPr>
          <a:xfrm>
            <a:off x="0" y="76200"/>
            <a:ext cx="9144000" cy="228600"/>
            <a:chOff x="0" y="6477000"/>
            <a:chExt cx="9144000" cy="228600"/>
          </a:xfrm>
        </p:grpSpPr>
        <p:sp>
          <p:nvSpPr>
            <p:cNvPr id="5" name="Rectangle 4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" name="Straight Connector 5"/>
            <p:cNvCxnSpPr>
              <a:stCxn id="5" idx="1"/>
              <a:endCxn id="5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" name="Group 18"/>
          <p:cNvGrpSpPr/>
          <p:nvPr/>
        </p:nvGrpSpPr>
        <p:grpSpPr>
          <a:xfrm>
            <a:off x="0" y="6477000"/>
            <a:ext cx="9144000" cy="228600"/>
            <a:chOff x="0" y="6477000"/>
            <a:chExt cx="9144000" cy="2286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>
              <a:stCxn id="8" idx="1"/>
              <a:endCxn id="8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2455143"/>
            <a:ext cx="9144000" cy="1419665"/>
          </a:xfrm>
        </p:spPr>
        <p:txBody>
          <a:bodyPr>
            <a:normAutofit fontScale="90000"/>
          </a:bodyPr>
          <a:lstStyle/>
          <a:p>
            <a:pPr marL="0" indent="0">
              <a:spcBef>
                <a:spcPts val="0"/>
              </a:spcBef>
            </a:pPr>
            <a:r>
              <a:rPr lang="en-US" sz="2700" b="1" dirty="0" smtClean="0">
                <a:latin typeface="+mn-lt"/>
              </a:rPr>
              <a:t>For more information or for consultation </a:t>
            </a:r>
            <a:br>
              <a:rPr lang="en-US" sz="2700" b="1" dirty="0" smtClean="0">
                <a:latin typeface="+mn-lt"/>
              </a:rPr>
            </a:br>
            <a:r>
              <a:rPr lang="en-US" sz="2700" b="1" dirty="0" smtClean="0">
                <a:latin typeface="+mn-lt"/>
              </a:rPr>
              <a:t>on a specific project, please contact:</a:t>
            </a:r>
            <a:r>
              <a:rPr lang="en-US" sz="3100" b="1" dirty="0">
                <a:latin typeface="+mn-lt"/>
              </a:rPr>
              <a:t/>
            </a:r>
            <a:br>
              <a:rPr lang="en-US" sz="3100" b="1" dirty="0">
                <a:latin typeface="+mn-lt"/>
              </a:rPr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2700" b="1" dirty="0"/>
              <a:t>Laura </a:t>
            </a:r>
            <a:r>
              <a:rPr lang="en-US" sz="2700" b="1" dirty="0" smtClean="0"/>
              <a:t>Langton, PhD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/>
              <a:t>Export Control Manager</a:t>
            </a:r>
            <a:br>
              <a:rPr lang="en-US" sz="2700" b="1" dirty="0"/>
            </a:br>
            <a:r>
              <a:rPr lang="en-US" sz="2700" b="1" dirty="0"/>
              <a:t>747-1378</a:t>
            </a:r>
            <a:br>
              <a:rPr lang="en-US" sz="2700" b="1" dirty="0"/>
            </a:br>
            <a:r>
              <a:rPr lang="en-US" sz="2700" b="1" dirty="0">
                <a:hlinkClick r:id="rId2"/>
              </a:rPr>
              <a:t>langton@wustl.edu</a:t>
            </a:r>
            <a:r>
              <a:rPr lang="en-US" sz="3100" b="1" dirty="0"/>
              <a:t/>
            </a:r>
            <a:br>
              <a:rPr lang="en-US" sz="3100" b="1" dirty="0"/>
            </a:br>
            <a:endParaRPr lang="en-US" sz="3100" b="1" dirty="0"/>
          </a:p>
        </p:txBody>
      </p:sp>
    </p:spTree>
    <p:extLst>
      <p:ext uri="{BB962C8B-B14F-4D97-AF65-F5344CB8AC3E}">
        <p14:creationId xmlns:p14="http://schemas.microsoft.com/office/powerpoint/2010/main" val="11937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u="sng" dirty="0" smtClean="0"/>
              <a:t>What is an </a:t>
            </a:r>
            <a:r>
              <a:rPr lang="en-US" sz="3200" b="1" u="sng" dirty="0"/>
              <a:t>E</a:t>
            </a:r>
            <a:r>
              <a:rPr lang="en-US" sz="3200" b="1" u="sng" dirty="0" smtClean="0"/>
              <a:t>xport?</a:t>
            </a:r>
            <a:endParaRPr lang="en-US" sz="3200" b="1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00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dirty="0" smtClean="0"/>
              <a:t>“Release” of</a:t>
            </a:r>
          </a:p>
          <a:p>
            <a:pPr lvl="2">
              <a:defRPr/>
            </a:pPr>
            <a:r>
              <a:rPr lang="en-US" dirty="0"/>
              <a:t>T</a:t>
            </a:r>
            <a:r>
              <a:rPr lang="en-US" dirty="0" smtClean="0"/>
              <a:t>angible items e.g. equipment</a:t>
            </a:r>
          </a:p>
          <a:p>
            <a:pPr lvl="2">
              <a:defRPr/>
            </a:pPr>
            <a:r>
              <a:rPr lang="en-US" dirty="0" smtClean="0"/>
              <a:t>Technology</a:t>
            </a:r>
          </a:p>
          <a:p>
            <a:pPr lvl="2">
              <a:defRPr/>
            </a:pPr>
            <a:r>
              <a:rPr lang="en-US" dirty="0" smtClean="0"/>
              <a:t>Software</a:t>
            </a:r>
          </a:p>
          <a:p>
            <a:pPr lvl="2">
              <a:defRPr/>
            </a:pPr>
            <a:r>
              <a:rPr lang="en-US" dirty="0"/>
              <a:t>S</a:t>
            </a:r>
            <a:r>
              <a:rPr lang="en-US" dirty="0" smtClean="0"/>
              <a:t>ource code</a:t>
            </a:r>
          </a:p>
          <a:p>
            <a:pPr lvl="2">
              <a:defRPr/>
            </a:pPr>
            <a:r>
              <a:rPr lang="en-US" dirty="0"/>
              <a:t>T</a:t>
            </a:r>
            <a:r>
              <a:rPr lang="en-US" dirty="0" smtClean="0"/>
              <a:t>echnical data or information</a:t>
            </a:r>
          </a:p>
          <a:p>
            <a:pPr lvl="2">
              <a:defRPr/>
            </a:pPr>
            <a:r>
              <a:rPr lang="en-US" dirty="0"/>
              <a:t>D</a:t>
            </a:r>
            <a:r>
              <a:rPr lang="en-US" dirty="0" smtClean="0"/>
              <a:t>efense articles or services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  <a:p>
            <a:pPr marL="914400" lvl="2" indent="0">
              <a:buNone/>
              <a:defRPr/>
            </a:pPr>
            <a:r>
              <a:rPr lang="en-US" dirty="0" smtClean="0"/>
              <a:t>………to a foreign country </a:t>
            </a:r>
            <a:r>
              <a:rPr lang="en-US" b="1" dirty="0" smtClean="0"/>
              <a:t>or to a foreign person in the U.S. (“deemed export”).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</a:pPr>
            <a:endParaRPr lang="en-US" altLang="en-US" sz="2400" dirty="0" smtClean="0"/>
          </a:p>
        </p:txBody>
      </p:sp>
      <p:grpSp>
        <p:nvGrpSpPr>
          <p:cNvPr id="4" name="Group 18"/>
          <p:cNvGrpSpPr/>
          <p:nvPr/>
        </p:nvGrpSpPr>
        <p:grpSpPr>
          <a:xfrm>
            <a:off x="0" y="76200"/>
            <a:ext cx="9144000" cy="228600"/>
            <a:chOff x="0" y="6477000"/>
            <a:chExt cx="9144000" cy="228600"/>
          </a:xfrm>
        </p:grpSpPr>
        <p:sp>
          <p:nvSpPr>
            <p:cNvPr id="5" name="Rectangle 4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" name="Straight Connector 5"/>
            <p:cNvCxnSpPr>
              <a:stCxn id="5" idx="1"/>
              <a:endCxn id="5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" name="Group 18"/>
          <p:cNvGrpSpPr/>
          <p:nvPr/>
        </p:nvGrpSpPr>
        <p:grpSpPr>
          <a:xfrm>
            <a:off x="0" y="6477000"/>
            <a:ext cx="9144000" cy="228600"/>
            <a:chOff x="0" y="6477000"/>
            <a:chExt cx="9144000" cy="2286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>
              <a:stCxn id="8" idx="1"/>
              <a:endCxn id="8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261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66800" y="1066800"/>
            <a:ext cx="7010400" cy="4495800"/>
          </a:xfrm>
        </p:spPr>
        <p:txBody>
          <a:bodyPr>
            <a:normAutofit/>
          </a:bodyPr>
          <a:lstStyle/>
          <a:p>
            <a:pPr marL="0" lvl="1" indent="0">
              <a:buNone/>
              <a:defRPr/>
            </a:pPr>
            <a:r>
              <a:rPr lang="en-US" altLang="en-US" dirty="0" smtClean="0"/>
              <a:t>Export </a:t>
            </a:r>
            <a:r>
              <a:rPr lang="en-US" altLang="en-US" dirty="0"/>
              <a:t>can occur </a:t>
            </a:r>
            <a:r>
              <a:rPr lang="en-US" altLang="en-US" dirty="0" smtClean="0"/>
              <a:t>through</a:t>
            </a:r>
            <a:endParaRPr lang="en-US" dirty="0"/>
          </a:p>
          <a:p>
            <a:pPr lvl="2">
              <a:defRPr/>
            </a:pPr>
            <a:r>
              <a:rPr lang="en-US" altLang="en-US" dirty="0" smtClean="0"/>
              <a:t>Physical transfer </a:t>
            </a:r>
          </a:p>
          <a:p>
            <a:pPr lvl="2"/>
            <a:r>
              <a:rPr lang="en-US" altLang="en-US" dirty="0" smtClean="0"/>
              <a:t>Visual inspection</a:t>
            </a:r>
          </a:p>
          <a:p>
            <a:pPr lvl="2"/>
            <a:r>
              <a:rPr lang="en-US" altLang="en-US" dirty="0" smtClean="0"/>
              <a:t>Verbal discussions</a:t>
            </a:r>
          </a:p>
          <a:p>
            <a:pPr lvl="2"/>
            <a:r>
              <a:rPr lang="en-US" altLang="en-US" dirty="0" smtClean="0"/>
              <a:t>Email/Fax</a:t>
            </a:r>
          </a:p>
          <a:p>
            <a:pPr lvl="2"/>
            <a:r>
              <a:rPr lang="en-US" altLang="en-US" dirty="0" smtClean="0"/>
              <a:t>Computer data disclosure</a:t>
            </a:r>
          </a:p>
          <a:p>
            <a:pPr lvl="2"/>
            <a:r>
              <a:rPr lang="en-US" altLang="en-US" dirty="0" smtClean="0"/>
              <a:t>Training</a:t>
            </a:r>
            <a:br>
              <a:rPr lang="en-US" altLang="en-US" dirty="0" smtClean="0"/>
            </a:br>
            <a:endParaRPr lang="en-US" altLang="en-US" dirty="0" smtClean="0"/>
          </a:p>
          <a:p>
            <a:pPr marL="0" indent="0">
              <a:buNone/>
            </a:pPr>
            <a:r>
              <a:rPr lang="en-US" altLang="en-US" sz="2400" b="1" i="1" dirty="0" smtClean="0"/>
              <a:t>Depending on the specific technologies and countries involved, a government license may be needed.</a:t>
            </a:r>
            <a:r>
              <a:rPr lang="en-US" altLang="en-US" sz="2400" dirty="0"/>
              <a:t>	</a:t>
            </a:r>
            <a:endParaRPr lang="en-US" altLang="en-US" sz="2400" dirty="0" smtClean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</p:txBody>
      </p:sp>
      <p:grpSp>
        <p:nvGrpSpPr>
          <p:cNvPr id="4" name="Group 18"/>
          <p:cNvGrpSpPr/>
          <p:nvPr/>
        </p:nvGrpSpPr>
        <p:grpSpPr>
          <a:xfrm>
            <a:off x="0" y="76200"/>
            <a:ext cx="9144000" cy="228600"/>
            <a:chOff x="0" y="6477000"/>
            <a:chExt cx="9144000" cy="228600"/>
          </a:xfrm>
        </p:grpSpPr>
        <p:sp>
          <p:nvSpPr>
            <p:cNvPr id="5" name="Rectangle 4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" name="Straight Connector 5"/>
            <p:cNvCxnSpPr>
              <a:stCxn id="5" idx="1"/>
              <a:endCxn id="5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" name="Group 18"/>
          <p:cNvGrpSpPr/>
          <p:nvPr/>
        </p:nvGrpSpPr>
        <p:grpSpPr>
          <a:xfrm>
            <a:off x="0" y="6477000"/>
            <a:ext cx="9144000" cy="228600"/>
            <a:chOff x="0" y="6477000"/>
            <a:chExt cx="9144000" cy="2286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>
              <a:stCxn id="8" idx="1"/>
              <a:endCxn id="8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219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3226"/>
            <a:ext cx="8229600" cy="1143000"/>
          </a:xfrm>
        </p:spPr>
        <p:txBody>
          <a:bodyPr/>
          <a:lstStyle/>
          <a:p>
            <a:r>
              <a:rPr lang="en-US" sz="3200" b="1" u="sng" dirty="0" smtClean="0"/>
              <a:t>Export Control Regulations</a:t>
            </a:r>
            <a:endParaRPr lang="en-US" sz="3200" b="1" u="sng" dirty="0"/>
          </a:p>
        </p:txBody>
      </p:sp>
      <p:grpSp>
        <p:nvGrpSpPr>
          <p:cNvPr id="4" name="Group 18"/>
          <p:cNvGrpSpPr/>
          <p:nvPr/>
        </p:nvGrpSpPr>
        <p:grpSpPr>
          <a:xfrm>
            <a:off x="0" y="76200"/>
            <a:ext cx="9144000" cy="228600"/>
            <a:chOff x="0" y="6477000"/>
            <a:chExt cx="9144000" cy="228600"/>
          </a:xfrm>
        </p:grpSpPr>
        <p:sp>
          <p:nvSpPr>
            <p:cNvPr id="5" name="Rectangle 4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" name="Straight Connector 5"/>
            <p:cNvCxnSpPr>
              <a:stCxn id="5" idx="1"/>
              <a:endCxn id="5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" name="Group 18"/>
          <p:cNvGrpSpPr/>
          <p:nvPr/>
        </p:nvGrpSpPr>
        <p:grpSpPr>
          <a:xfrm>
            <a:off x="0" y="6477000"/>
            <a:ext cx="9144000" cy="228600"/>
            <a:chOff x="0" y="6477000"/>
            <a:chExt cx="9144000" cy="2286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>
              <a:stCxn id="8" idx="1"/>
              <a:endCxn id="8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37262" y="3186092"/>
            <a:ext cx="8132418" cy="1232874"/>
            <a:chOff x="631400" y="3090926"/>
            <a:chExt cx="8132418" cy="1232874"/>
          </a:xfrm>
        </p:grpSpPr>
        <p:grpSp>
          <p:nvGrpSpPr>
            <p:cNvPr id="19" name="Group 2"/>
            <p:cNvGrpSpPr>
              <a:grpSpLocks/>
            </p:cNvGrpSpPr>
            <p:nvPr/>
          </p:nvGrpSpPr>
          <p:grpSpPr bwMode="auto">
            <a:xfrm>
              <a:off x="631400" y="3090926"/>
              <a:ext cx="8132418" cy="1232874"/>
              <a:chOff x="499" y="1385"/>
              <a:chExt cx="4960" cy="673"/>
            </a:xfrm>
          </p:grpSpPr>
          <p:sp>
            <p:nvSpPr>
              <p:cNvPr id="20" name="AutoShape 3"/>
              <p:cNvSpPr>
                <a:spLocks noChangeArrowheads="1"/>
              </p:cNvSpPr>
              <p:nvPr/>
            </p:nvSpPr>
            <p:spPr bwMode="auto">
              <a:xfrm>
                <a:off x="499" y="1385"/>
                <a:ext cx="3375" cy="673"/>
              </a:xfrm>
              <a:prstGeom prst="rightArrowCallout">
                <a:avLst>
                  <a:gd name="adj1" fmla="val 66723"/>
                  <a:gd name="adj2" fmla="val 33394"/>
                  <a:gd name="adj3" fmla="val 34759"/>
                  <a:gd name="adj4" fmla="val 92202"/>
                </a:avLst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2" name="Text Box 6"/>
              <p:cNvSpPr txBox="1">
                <a:spLocks noChangeArrowheads="1"/>
              </p:cNvSpPr>
              <p:nvPr/>
            </p:nvSpPr>
            <p:spPr bwMode="auto">
              <a:xfrm>
                <a:off x="3925" y="1444"/>
                <a:ext cx="1534" cy="55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Dual-Use Technologies 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(civilian or military,</a:t>
                </a:r>
              </a:p>
              <a:p>
                <a:pPr algn="ctr" eaLnBrk="0" hangingPunct="0">
                  <a:defRPr/>
                </a:pPr>
                <a:r>
                  <a:rPr lang="en-US" sz="14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space, satellite)</a:t>
                </a:r>
              </a:p>
              <a:p>
                <a:pPr algn="ctr" eaLnBrk="0" hangingPunct="0">
                  <a:defRPr/>
                </a:pPr>
                <a:r>
                  <a:rPr lang="en-US" sz="1400" dirty="0" smtClean="0">
                    <a:solidFill>
                      <a:srgbClr val="000000"/>
                    </a:solidFill>
                    <a:latin typeface="Calibri" panose="020F0502020204030204" pitchFamily="34" charset="0"/>
                    <a:hlinkClick r:id="rId2"/>
                  </a:rPr>
                  <a:t>15 CFR 730-773</a:t>
                </a:r>
                <a:endParaRPr lang="en-US" sz="1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1370011" y="3156443"/>
              <a:ext cx="4267201" cy="1101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b="1" dirty="0" smtClean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US" sz="2000" b="1" dirty="0">
                  <a:solidFill>
                    <a:srgbClr val="000000"/>
                  </a:solidFill>
                </a:rPr>
                <a:t>Department of Commerce</a:t>
              </a:r>
            </a:p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b="1" dirty="0" smtClean="0">
                  <a:solidFill>
                    <a:srgbClr val="000000"/>
                  </a:solidFill>
                  <a:latin typeface="+mj-lt"/>
                </a:rPr>
                <a:t>Export </a:t>
              </a:r>
              <a:r>
                <a:rPr lang="en-US" b="1" dirty="0">
                  <a:solidFill>
                    <a:srgbClr val="000000"/>
                  </a:solidFill>
                  <a:latin typeface="+mj-lt"/>
                </a:rPr>
                <a:t>Administration </a:t>
              </a:r>
              <a:r>
                <a:rPr lang="en-US" b="1" dirty="0" smtClean="0">
                  <a:solidFill>
                    <a:srgbClr val="000000"/>
                  </a:solidFill>
                  <a:latin typeface="+mj-lt"/>
                </a:rPr>
                <a:t>Regulations (EAR)</a:t>
              </a:r>
            </a:p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b="1" dirty="0" smtClean="0">
                  <a:solidFill>
                    <a:srgbClr val="000000"/>
                  </a:solidFill>
                  <a:latin typeface="+mj-lt"/>
                  <a:hlinkClick r:id="rId3"/>
                </a:rPr>
                <a:t>Bureau of Industry and Security</a:t>
              </a:r>
              <a:endParaRPr lang="en-US" b="1" dirty="0">
                <a:solidFill>
                  <a:srgbClr val="000000"/>
                </a:solidFill>
                <a:latin typeface="+mj-lt"/>
              </a:endParaRPr>
            </a:p>
          </p:txBody>
        </p:sp>
        <p:pic>
          <p:nvPicPr>
            <p:cNvPr id="24" name="Picture 5" descr="Commerce Se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218" y="3365043"/>
              <a:ext cx="692954" cy="692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637262" y="1767791"/>
            <a:ext cx="8167689" cy="1523495"/>
            <a:chOff x="615950" y="2230439"/>
            <a:chExt cx="8167689" cy="1523495"/>
          </a:xfrm>
        </p:grpSpPr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615950" y="2230439"/>
              <a:ext cx="8167689" cy="1219201"/>
              <a:chOff x="356" y="1391"/>
              <a:chExt cx="5145" cy="768"/>
            </a:xfrm>
          </p:grpSpPr>
          <p:sp>
            <p:nvSpPr>
              <p:cNvPr id="13" name="AutoShape 11"/>
              <p:cNvSpPr>
                <a:spLocks noChangeArrowheads="1"/>
              </p:cNvSpPr>
              <p:nvPr/>
            </p:nvSpPr>
            <p:spPr bwMode="auto">
              <a:xfrm>
                <a:off x="356" y="1391"/>
                <a:ext cx="3497" cy="768"/>
              </a:xfrm>
              <a:prstGeom prst="rightArrowCallout">
                <a:avLst>
                  <a:gd name="adj1" fmla="val 66788"/>
                  <a:gd name="adj2" fmla="val 33394"/>
                  <a:gd name="adj3" fmla="val 35638"/>
                  <a:gd name="adj4" fmla="val 92218"/>
                </a:avLst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3917" y="1591"/>
                <a:ext cx="1584" cy="36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Military Technologies</a:t>
                </a:r>
              </a:p>
              <a:p>
                <a:pPr algn="ctr" eaLnBrk="0" hangingPunct="0">
                  <a:defRPr/>
                </a:pPr>
                <a:r>
                  <a:rPr lang="en-US" sz="1400" u="sng" dirty="0">
                    <a:hlinkClick r:id="rId5"/>
                  </a:rPr>
                  <a:t>22 CFR 120 -</a:t>
                </a:r>
                <a:r>
                  <a:rPr lang="en-US" sz="1400" u="sng" dirty="0" smtClean="0">
                    <a:hlinkClick r:id="rId5"/>
                  </a:rPr>
                  <a:t>130</a:t>
                </a:r>
                <a:endParaRPr lang="en-US" sz="1400" dirty="0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1280652" y="2230440"/>
              <a:ext cx="4434347" cy="1523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ctr">
                <a:defRPr/>
              </a:pPr>
              <a:r>
                <a:rPr lang="en-US" sz="20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Department </a:t>
              </a:r>
              <a:r>
                <a:rPr lang="en-US" sz="20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of State</a:t>
              </a:r>
            </a:p>
            <a:p>
              <a:pPr marL="342900" indent="-342900" algn="ctr">
                <a:defRPr/>
              </a:pPr>
              <a:r>
                <a:rPr lang="en-US" b="1" dirty="0" smtClean="0">
                  <a:solidFill>
                    <a:srgbClr val="000000"/>
                  </a:solidFill>
                  <a:latin typeface="+mj-lt"/>
                </a:rPr>
                <a:t>International </a:t>
              </a:r>
              <a:r>
                <a:rPr lang="en-US" b="1" dirty="0">
                  <a:solidFill>
                    <a:srgbClr val="000000"/>
                  </a:solidFill>
                  <a:latin typeface="+mj-lt"/>
                </a:rPr>
                <a:t>Traffic in Arms </a:t>
              </a:r>
              <a:r>
                <a:rPr lang="en-US" b="1" dirty="0" smtClean="0">
                  <a:solidFill>
                    <a:srgbClr val="000000"/>
                  </a:solidFill>
                  <a:latin typeface="+mj-lt"/>
                </a:rPr>
                <a:t>Regulations</a:t>
              </a:r>
            </a:p>
            <a:p>
              <a:pPr marL="342900" indent="-342900" algn="ctr">
                <a:defRPr/>
              </a:pPr>
              <a:r>
                <a:rPr lang="en-US" b="1" dirty="0" smtClean="0">
                  <a:solidFill>
                    <a:srgbClr val="000000"/>
                  </a:solidFill>
                  <a:latin typeface="+mj-lt"/>
                </a:rPr>
                <a:t>(ITAR</a:t>
              </a:r>
              <a:r>
                <a:rPr lang="en-US" b="1" dirty="0">
                  <a:solidFill>
                    <a:srgbClr val="000000"/>
                  </a:solidFill>
                  <a:latin typeface="+mj-lt"/>
                </a:rPr>
                <a:t>) </a:t>
              </a:r>
              <a:r>
                <a:rPr lang="en-US" b="1" u="sng" dirty="0" smtClean="0">
                  <a:hlinkClick r:id="rId6"/>
                </a:rPr>
                <a:t>Directorate </a:t>
              </a:r>
              <a:r>
                <a:rPr lang="en-US" b="1" u="sng" dirty="0">
                  <a:hlinkClick r:id="rId6"/>
                </a:rPr>
                <a:t>of Defense Trade Controls</a:t>
              </a:r>
              <a:endParaRPr lang="en-US" b="1" dirty="0" smtClean="0">
                <a:solidFill>
                  <a:srgbClr val="000000"/>
                </a:solidFill>
              </a:endParaRPr>
            </a:p>
            <a:p>
              <a:pPr marL="342900" indent="-342900" algn="ctr">
                <a:defRPr/>
              </a:pPr>
              <a:endParaRPr lang="en-US" sz="1400" b="1" dirty="0" smtClean="0">
                <a:solidFill>
                  <a:srgbClr val="000000"/>
                </a:solidFill>
              </a:endParaRPr>
            </a:p>
            <a:p>
              <a:pPr marL="342900" indent="-342900" algn="ctr">
                <a:defRPr/>
              </a:pPr>
              <a:endParaRPr lang="en-US" sz="1200" b="1" dirty="0">
                <a:solidFill>
                  <a:srgbClr val="000000"/>
                </a:solidFill>
                <a:latin typeface="Tahoma" pitchFamily="34" charset="0"/>
              </a:endParaRPr>
            </a:p>
            <a:p>
              <a:pPr marL="342900" indent="-342900"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Tahoma" pitchFamily="34" charset="0"/>
                </a:rPr>
                <a:t>	 </a:t>
              </a:r>
              <a:endParaRPr lang="en-US" sz="1100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pic>
          <p:nvPicPr>
            <p:cNvPr id="25" name="Picture 3" descr="State Seal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874" y="2457635"/>
              <a:ext cx="764807" cy="764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653139" y="4601455"/>
            <a:ext cx="8151812" cy="1692771"/>
            <a:chOff x="607936" y="4537062"/>
            <a:chExt cx="8151812" cy="1692771"/>
          </a:xfrm>
        </p:grpSpPr>
        <p:grpSp>
          <p:nvGrpSpPr>
            <p:cNvPr id="3" name="Group 2"/>
            <p:cNvGrpSpPr/>
            <p:nvPr/>
          </p:nvGrpSpPr>
          <p:grpSpPr>
            <a:xfrm>
              <a:off x="607936" y="4537062"/>
              <a:ext cx="8151812" cy="1692771"/>
              <a:chOff x="607936" y="4537062"/>
              <a:chExt cx="8151812" cy="1692771"/>
            </a:xfrm>
          </p:grpSpPr>
          <p:grpSp>
            <p:nvGrpSpPr>
              <p:cNvPr id="27" name="Group 15"/>
              <p:cNvGrpSpPr>
                <a:grpSpLocks/>
              </p:cNvGrpSpPr>
              <p:nvPr/>
            </p:nvGrpSpPr>
            <p:grpSpPr bwMode="auto">
              <a:xfrm>
                <a:off x="607936" y="4545014"/>
                <a:ext cx="5586413" cy="1322388"/>
                <a:chOff x="219" y="2711"/>
                <a:chExt cx="3519" cy="833"/>
              </a:xfrm>
            </p:grpSpPr>
            <p:sp>
              <p:nvSpPr>
                <p:cNvPr id="28" name="AutoShape 16"/>
                <p:cNvSpPr>
                  <a:spLocks noChangeArrowheads="1"/>
                </p:cNvSpPr>
                <p:nvPr/>
              </p:nvSpPr>
              <p:spPr bwMode="auto">
                <a:xfrm>
                  <a:off x="219" y="2711"/>
                  <a:ext cx="3519" cy="833"/>
                </a:xfrm>
                <a:prstGeom prst="rightArrowCallout">
                  <a:avLst>
                    <a:gd name="adj1" fmla="val 66788"/>
                    <a:gd name="adj2" fmla="val 33394"/>
                    <a:gd name="adj3" fmla="val 34759"/>
                    <a:gd name="adj4" fmla="val 91690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9" name="Rectangle 17"/>
                <p:cNvSpPr>
                  <a:spLocks noChangeArrowheads="1"/>
                </p:cNvSpPr>
                <p:nvPr/>
              </p:nvSpPr>
              <p:spPr bwMode="auto">
                <a:xfrm>
                  <a:off x="699" y="2868"/>
                  <a:ext cx="2689" cy="414"/>
                </a:xfrm>
                <a:prstGeom prst="rect">
                  <a:avLst/>
                </a:prstGeom>
                <a:ln>
                  <a:solidFill>
                    <a:schemeClr val="bg1"/>
                  </a:solidFill>
                  <a:headEnd/>
                  <a:tailEnd/>
                </a:ln>
                <a:effectLst>
                  <a:softEdge rad="31750"/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marL="342900" indent="-342900" algn="ctr">
                    <a:spcBef>
                      <a:spcPct val="20000"/>
                    </a:spcBef>
                    <a:defRPr/>
                  </a:pPr>
                  <a:r>
                    <a:rPr lang="en-US" sz="2000" b="1" dirty="0">
                      <a:solidFill>
                        <a:srgbClr val="000000"/>
                      </a:solidFill>
                    </a:rPr>
                    <a:t>Department of the Treasury </a:t>
                  </a:r>
                  <a:endParaRPr lang="en-US" sz="2000" b="1" dirty="0" smtClean="0">
                    <a:solidFill>
                      <a:srgbClr val="000000"/>
                    </a:solidFill>
                  </a:endParaRPr>
                </a:p>
                <a:p>
                  <a:pPr marL="342900" indent="-342900" algn="ctr">
                    <a:spcBef>
                      <a:spcPct val="20000"/>
                    </a:spcBef>
                    <a:defRPr/>
                  </a:pPr>
                  <a:r>
                    <a:rPr lang="en-US" b="1" dirty="0" smtClean="0">
                      <a:solidFill>
                        <a:srgbClr val="000000"/>
                      </a:solidFill>
                      <a:latin typeface="+mj-lt"/>
                      <a:hlinkClick r:id="rId8"/>
                    </a:rPr>
                    <a:t>Office </a:t>
                  </a:r>
                  <a:r>
                    <a:rPr lang="en-US" b="1" dirty="0">
                      <a:solidFill>
                        <a:srgbClr val="000000"/>
                      </a:solidFill>
                      <a:latin typeface="+mj-lt"/>
                      <a:hlinkClick r:id="rId8"/>
                    </a:rPr>
                    <a:t>of Foreign Assets Control (OFAC)</a:t>
                  </a:r>
                  <a:endParaRPr lang="en-US" b="1" dirty="0">
                    <a:solidFill>
                      <a:srgbClr val="000000"/>
                    </a:solidFill>
                    <a:latin typeface="+mj-lt"/>
                  </a:endParaRPr>
                </a:p>
                <a:p>
                  <a:pPr marL="342900" indent="-342900" algn="ctr">
                    <a:defRPr/>
                  </a:pPr>
                  <a:r>
                    <a:rPr lang="en-US" b="1" dirty="0">
                      <a:solidFill>
                        <a:srgbClr val="000000"/>
                      </a:solidFill>
                      <a:latin typeface="+mj-lt"/>
                    </a:rPr>
                    <a:t>	</a:t>
                  </a:r>
                  <a:endParaRPr lang="en-US" sz="14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6245148" y="4537062"/>
                <a:ext cx="2514600" cy="169277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en-US" dirty="0"/>
                  <a:t>U.S. Sanctions and Embargoed </a:t>
                </a:r>
                <a:r>
                  <a:rPr lang="en-US" dirty="0" smtClean="0"/>
                  <a:t>Regimes. </a:t>
                </a:r>
                <a:r>
                  <a:rPr lang="en-US" dirty="0"/>
                  <a:t>Lists of </a:t>
                </a:r>
                <a:r>
                  <a:rPr lang="en-US" dirty="0" smtClean="0"/>
                  <a:t>“</a:t>
                </a:r>
                <a:r>
                  <a:rPr lang="en-US" dirty="0"/>
                  <a:t>S</a:t>
                </a:r>
                <a:r>
                  <a:rPr lang="en-US" dirty="0" smtClean="0"/>
                  <a:t>pecially </a:t>
                </a:r>
                <a:r>
                  <a:rPr lang="en-US" dirty="0"/>
                  <a:t>D</a:t>
                </a:r>
                <a:r>
                  <a:rPr lang="en-US" dirty="0" smtClean="0"/>
                  <a:t>esignated Nationals (SDNs)”</a:t>
                </a:r>
                <a:r>
                  <a:rPr lang="en-US" sz="1400" dirty="0" smtClean="0">
                    <a:hlinkClick r:id="rId9"/>
                  </a:rPr>
                  <a:t>31 CFR 500-598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n-US" sz="1400" dirty="0" smtClean="0">
                    <a:hlinkClick r:id="rId10"/>
                  </a:rPr>
                  <a:t>Country Policies and Embargoes</a:t>
                </a:r>
                <a:endParaRPr lang="en-US" sz="1400" dirty="0"/>
              </a:p>
            </p:txBody>
          </p:sp>
        </p:grpSp>
        <p:pic>
          <p:nvPicPr>
            <p:cNvPr id="30" name="Picture 4" descr="Treasury Seal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268" y="4847359"/>
              <a:ext cx="674854" cy="67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193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305800" cy="57150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b="1" dirty="0" smtClean="0"/>
          </a:p>
          <a:p>
            <a:pPr marL="457200" lvl="1" indent="0">
              <a:buNone/>
            </a:pPr>
            <a:r>
              <a:rPr lang="en-US" sz="2400" b="1" u="sng" dirty="0" smtClean="0"/>
              <a:t>Areas of Low Risk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Most equipment on campus not highly restricted (EAR99)</a:t>
            </a:r>
          </a:p>
          <a:p>
            <a:pPr lvl="2"/>
            <a:r>
              <a:rPr lang="en-US" sz="1600" dirty="0" smtClean="0"/>
              <a:t>Notable exceptions – high tech cameras, optics, night vision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Most labs doing Fundamental Research</a:t>
            </a:r>
          </a:p>
          <a:p>
            <a:pPr marL="457200" lvl="1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/>
              <a:t>“Fundamental Research” Exclusion (FRE</a:t>
            </a:r>
            <a:r>
              <a:rPr lang="en-US" sz="2000" b="1" dirty="0" smtClean="0"/>
              <a:t>)</a:t>
            </a:r>
            <a:endParaRPr lang="en-US" sz="2000" b="1" dirty="0"/>
          </a:p>
          <a:p>
            <a:pPr lvl="1"/>
            <a:r>
              <a:rPr lang="en-US" sz="2000" dirty="0"/>
              <a:t>basic and applied research in science and engineering</a:t>
            </a:r>
          </a:p>
          <a:p>
            <a:pPr lvl="1"/>
            <a:r>
              <a:rPr lang="en-US" sz="2000" b="1" i="1" dirty="0" smtClean="0"/>
              <a:t>no </a:t>
            </a:r>
            <a:r>
              <a:rPr lang="en-US" sz="2000" b="1" i="1" dirty="0"/>
              <a:t>publication </a:t>
            </a:r>
            <a:r>
              <a:rPr lang="en-US" sz="2000" b="1" i="1" dirty="0" smtClean="0"/>
              <a:t>restrictions; no </a:t>
            </a:r>
            <a:r>
              <a:rPr lang="en-US" sz="2000" b="1" i="1" dirty="0"/>
              <a:t>participation restrictions</a:t>
            </a:r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ot proprietary</a:t>
            </a:r>
            <a:br>
              <a:rPr lang="en-US" sz="2000" dirty="0" smtClean="0"/>
            </a:br>
            <a:endParaRPr lang="en-US" sz="1800" dirty="0"/>
          </a:p>
          <a:p>
            <a:pPr marL="457200" lvl="1" indent="0">
              <a:buNone/>
            </a:pPr>
            <a:r>
              <a:rPr lang="en-US" sz="2000" dirty="0"/>
              <a:t>Information resulting from Fundamental Research is exempt from export controls.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  <p:grpSp>
        <p:nvGrpSpPr>
          <p:cNvPr id="4" name="Group 18"/>
          <p:cNvGrpSpPr/>
          <p:nvPr/>
        </p:nvGrpSpPr>
        <p:grpSpPr>
          <a:xfrm>
            <a:off x="0" y="76200"/>
            <a:ext cx="9144000" cy="228600"/>
            <a:chOff x="0" y="6477000"/>
            <a:chExt cx="9144000" cy="228600"/>
          </a:xfrm>
        </p:grpSpPr>
        <p:sp>
          <p:nvSpPr>
            <p:cNvPr id="5" name="Rectangle 4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" name="Straight Connector 5"/>
            <p:cNvCxnSpPr>
              <a:stCxn id="5" idx="1"/>
              <a:endCxn id="5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" name="Group 18"/>
          <p:cNvGrpSpPr/>
          <p:nvPr/>
        </p:nvGrpSpPr>
        <p:grpSpPr>
          <a:xfrm>
            <a:off x="0" y="6477000"/>
            <a:ext cx="9144000" cy="228600"/>
            <a:chOff x="0" y="6477000"/>
            <a:chExt cx="9144000" cy="2286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>
              <a:stCxn id="8" idx="1"/>
              <a:endCxn id="8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105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05800" cy="5029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b="1" u="sng" dirty="0" smtClean="0"/>
              <a:t>Areas of High Risk</a:t>
            </a:r>
          </a:p>
          <a:p>
            <a:pPr marL="457200" lvl="1" indent="0">
              <a:buNone/>
            </a:pPr>
            <a:endParaRPr lang="en-US" sz="1000" b="1" dirty="0" smtClean="0"/>
          </a:p>
          <a:p>
            <a:pPr marL="457200" lvl="1" indent="0">
              <a:buNone/>
            </a:pPr>
            <a:r>
              <a:rPr lang="en-US" sz="2400" b="1" dirty="0" smtClean="0"/>
              <a:t>FRE does NOT protect us when</a:t>
            </a:r>
          </a:p>
          <a:p>
            <a:pPr lvl="1"/>
            <a:r>
              <a:rPr lang="en-US" sz="2000" i="1" dirty="0" smtClean="0"/>
              <a:t>Technology falls under the ITAR (USML)</a:t>
            </a:r>
          </a:p>
          <a:p>
            <a:pPr lvl="1"/>
            <a:r>
              <a:rPr lang="en-US" sz="2000" dirty="0"/>
              <a:t>Shipping or carrying </a:t>
            </a:r>
            <a:r>
              <a:rPr lang="en-US" sz="2000" dirty="0" smtClean="0"/>
              <a:t>technology </a:t>
            </a:r>
            <a:r>
              <a:rPr lang="en-US" sz="2000" dirty="0"/>
              <a:t>overseas</a:t>
            </a:r>
          </a:p>
          <a:p>
            <a:pPr lvl="1"/>
            <a:r>
              <a:rPr lang="en-US" sz="2000" dirty="0" smtClean="0"/>
              <a:t>Export controlled proprietary information is involved</a:t>
            </a:r>
          </a:p>
          <a:p>
            <a:pPr marL="457200" lvl="1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400" b="1" dirty="0" smtClean="0"/>
              <a:t>New Threats to Fundamental Research</a:t>
            </a:r>
          </a:p>
          <a:p>
            <a:pPr lvl="1"/>
            <a:r>
              <a:rPr lang="en-US" sz="2000" dirty="0" smtClean="0"/>
              <a:t>Revised ITAR categories with catch all phrases e.g.</a:t>
            </a:r>
          </a:p>
          <a:p>
            <a:pPr lvl="2"/>
            <a:r>
              <a:rPr lang="en-US" sz="1600" dirty="0"/>
              <a:t>“developmental electronics funded by DoD</a:t>
            </a:r>
            <a:r>
              <a:rPr lang="en-US" sz="1600" dirty="0" smtClean="0"/>
              <a:t>”</a:t>
            </a:r>
          </a:p>
          <a:p>
            <a:pPr lvl="1"/>
            <a:r>
              <a:rPr lang="en-US" sz="2000" dirty="0" smtClean="0"/>
              <a:t>New clauses in Defense contracts e.g. DFARS 252.204-7012</a:t>
            </a:r>
          </a:p>
        </p:txBody>
      </p:sp>
      <p:grpSp>
        <p:nvGrpSpPr>
          <p:cNvPr id="4" name="Group 18"/>
          <p:cNvGrpSpPr/>
          <p:nvPr/>
        </p:nvGrpSpPr>
        <p:grpSpPr>
          <a:xfrm>
            <a:off x="0" y="76200"/>
            <a:ext cx="9144000" cy="228600"/>
            <a:chOff x="0" y="6477000"/>
            <a:chExt cx="9144000" cy="228600"/>
          </a:xfrm>
        </p:grpSpPr>
        <p:sp>
          <p:nvSpPr>
            <p:cNvPr id="5" name="Rectangle 4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" name="Straight Connector 5"/>
            <p:cNvCxnSpPr>
              <a:stCxn id="5" idx="1"/>
              <a:endCxn id="5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" name="Group 18"/>
          <p:cNvGrpSpPr/>
          <p:nvPr/>
        </p:nvGrpSpPr>
        <p:grpSpPr>
          <a:xfrm>
            <a:off x="0" y="6477000"/>
            <a:ext cx="9144000" cy="228600"/>
            <a:chOff x="0" y="6477000"/>
            <a:chExt cx="9144000" cy="2286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>
              <a:stCxn id="8" idx="1"/>
              <a:endCxn id="8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85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217"/>
            <a:ext cx="8229600" cy="1143000"/>
          </a:xfrm>
        </p:spPr>
        <p:txBody>
          <a:bodyPr/>
          <a:lstStyle/>
          <a:p>
            <a:r>
              <a:rPr lang="en-US" sz="3200" b="1" dirty="0"/>
              <a:t>But I’m just </a:t>
            </a:r>
            <a:r>
              <a:rPr lang="en-US" sz="3200" b="1" dirty="0" smtClean="0"/>
              <a:t>doing </a:t>
            </a:r>
            <a:r>
              <a:rPr lang="en-US" sz="3200" b="1" dirty="0"/>
              <a:t>research….What could go wrong?</a:t>
            </a:r>
            <a:endParaRPr lang="en-US" sz="3200" b="1" u="sng" dirty="0"/>
          </a:p>
        </p:txBody>
      </p:sp>
      <p:grpSp>
        <p:nvGrpSpPr>
          <p:cNvPr id="4" name="Group 18"/>
          <p:cNvGrpSpPr/>
          <p:nvPr/>
        </p:nvGrpSpPr>
        <p:grpSpPr>
          <a:xfrm>
            <a:off x="0" y="76200"/>
            <a:ext cx="9144000" cy="228600"/>
            <a:chOff x="0" y="6477000"/>
            <a:chExt cx="9144000" cy="228600"/>
          </a:xfrm>
        </p:grpSpPr>
        <p:sp>
          <p:nvSpPr>
            <p:cNvPr id="5" name="Rectangle 4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" name="Straight Connector 5"/>
            <p:cNvCxnSpPr>
              <a:stCxn id="5" idx="1"/>
              <a:endCxn id="5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" name="Group 18"/>
          <p:cNvGrpSpPr/>
          <p:nvPr/>
        </p:nvGrpSpPr>
        <p:grpSpPr>
          <a:xfrm>
            <a:off x="0" y="6477000"/>
            <a:ext cx="9144000" cy="228600"/>
            <a:chOff x="0" y="6477000"/>
            <a:chExt cx="9144000" cy="2286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>
              <a:stCxn id="8" idx="1"/>
              <a:endCxn id="8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1999"/>
              </p:ext>
            </p:extLst>
          </p:nvPr>
        </p:nvGraphicFramePr>
        <p:xfrm>
          <a:off x="571500" y="2707025"/>
          <a:ext cx="8001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/>
                <a:gridCol w="1847850"/>
                <a:gridCol w="1981200"/>
                <a:gridCol w="21717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ITAR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OFAC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CIVIL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Up</a:t>
                      </a:r>
                      <a:r>
                        <a:rPr lang="en-US" baseline="0" dirty="0" smtClean="0"/>
                        <a:t> to </a:t>
                      </a:r>
                      <a:r>
                        <a:rPr lang="en-US" dirty="0" smtClean="0"/>
                        <a:t>$120,000</a:t>
                      </a:r>
                      <a:r>
                        <a:rPr lang="en-US" baseline="0" dirty="0" smtClean="0"/>
                        <a:t> per violation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Up to $500,000 per violation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 to $55,000</a:t>
                      </a:r>
                      <a:r>
                        <a:rPr lang="en-US" baseline="0" dirty="0" smtClean="0"/>
                        <a:t> per violation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CRIMINAL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 to $1 million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and/or up to 10 years in prison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 to $1 million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and/or up to 10 years in prison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 to $1 million</a:t>
                      </a:r>
                      <a:r>
                        <a:rPr lang="en-US" baseline="0" dirty="0" smtClean="0"/>
                        <a:t> per violation and/or up to 10 years in prison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1500" y="2133599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PENALTIES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48006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Seizure and forfeiture of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Loss of export privileges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Loss of federal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Harm to reputation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Disruption of research!!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6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914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Buying Equipment – Red Flags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4290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800" b="1" u="sng" dirty="0" smtClean="0">
                <a:solidFill>
                  <a:srgbClr val="C00000"/>
                </a:solidFill>
              </a:rPr>
              <a:t>First Red Flag</a:t>
            </a:r>
            <a:endParaRPr lang="en-US" sz="2800" b="1" dirty="0"/>
          </a:p>
          <a:p>
            <a:pPr marL="0" indent="0" algn="ctr">
              <a:buNone/>
            </a:pPr>
            <a:r>
              <a:rPr lang="en-US" sz="2800" dirty="0"/>
              <a:t>Vendor site looks like this….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grpSp>
        <p:nvGrpSpPr>
          <p:cNvPr id="4" name="Group 18"/>
          <p:cNvGrpSpPr/>
          <p:nvPr/>
        </p:nvGrpSpPr>
        <p:grpSpPr>
          <a:xfrm>
            <a:off x="0" y="76200"/>
            <a:ext cx="9144000" cy="228600"/>
            <a:chOff x="0" y="6477000"/>
            <a:chExt cx="9144000" cy="228600"/>
          </a:xfrm>
        </p:grpSpPr>
        <p:sp>
          <p:nvSpPr>
            <p:cNvPr id="5" name="Rectangle 4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" name="Straight Connector 5"/>
            <p:cNvCxnSpPr>
              <a:stCxn id="5" idx="1"/>
              <a:endCxn id="5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" name="Group 18"/>
          <p:cNvGrpSpPr/>
          <p:nvPr/>
        </p:nvGrpSpPr>
        <p:grpSpPr>
          <a:xfrm>
            <a:off x="0" y="6477000"/>
            <a:ext cx="9144000" cy="228600"/>
            <a:chOff x="0" y="6477000"/>
            <a:chExt cx="9144000" cy="2286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>
              <a:stCxn id="8" idx="1"/>
              <a:endCxn id="8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726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/>
          <p:nvPr/>
        </p:nvGrpSpPr>
        <p:grpSpPr>
          <a:xfrm>
            <a:off x="0" y="76200"/>
            <a:ext cx="9144000" cy="228600"/>
            <a:chOff x="0" y="6477000"/>
            <a:chExt cx="9144000" cy="228600"/>
          </a:xfrm>
        </p:grpSpPr>
        <p:sp>
          <p:nvSpPr>
            <p:cNvPr id="5" name="Rectangle 4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" name="Straight Connector 5"/>
            <p:cNvCxnSpPr>
              <a:stCxn id="5" idx="1"/>
              <a:endCxn id="5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" name="Group 18"/>
          <p:cNvGrpSpPr/>
          <p:nvPr/>
        </p:nvGrpSpPr>
        <p:grpSpPr>
          <a:xfrm>
            <a:off x="0" y="6477000"/>
            <a:ext cx="9144000" cy="228600"/>
            <a:chOff x="0" y="6477000"/>
            <a:chExt cx="9144000" cy="2286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228600"/>
            </a:xfrm>
            <a:prstGeom prst="rect">
              <a:avLst/>
            </a:prstGeom>
            <a:solidFill>
              <a:srgbClr val="616F2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>
              <a:stCxn id="8" idx="1"/>
              <a:endCxn id="8" idx="3"/>
            </p:cNvCxnSpPr>
            <p:nvPr/>
          </p:nvCxnSpPr>
          <p:spPr>
            <a:xfrm rot="10800000" flipH="1">
              <a:off x="0" y="6591300"/>
              <a:ext cx="9144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4882"/>
            <a:ext cx="8775700" cy="493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0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B206DB14C3B84BB139769F5C077C93" ma:contentTypeVersion="1" ma:contentTypeDescription="Create a new document." ma:contentTypeScope="" ma:versionID="ca6b93e085b5e4f8b679a35327a69c7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47D5E23-5C26-4F22-A8EC-28FDDF8C2A1E}"/>
</file>

<file path=customXml/itemProps2.xml><?xml version="1.0" encoding="utf-8"?>
<ds:datastoreItem xmlns:ds="http://schemas.openxmlformats.org/officeDocument/2006/customXml" ds:itemID="{22AD4C07-6F0D-473D-94F5-8861D62897FB}"/>
</file>

<file path=customXml/itemProps3.xml><?xml version="1.0" encoding="utf-8"?>
<ds:datastoreItem xmlns:ds="http://schemas.openxmlformats.org/officeDocument/2006/customXml" ds:itemID="{C64203C5-E690-40CB-94DE-5AB135D2502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6775</TotalTime>
  <Words>449</Words>
  <Application>Microsoft Office PowerPoint</Application>
  <PresentationFormat>On-screen Show (4:3)</PresentationFormat>
  <Paragraphs>120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   </vt:lpstr>
      <vt:lpstr>What is an Export?</vt:lpstr>
      <vt:lpstr>PowerPoint Presentation</vt:lpstr>
      <vt:lpstr>Export Control Regulations</vt:lpstr>
      <vt:lpstr>PowerPoint Presentation</vt:lpstr>
      <vt:lpstr>PowerPoint Presentation</vt:lpstr>
      <vt:lpstr>But I’m just doing research….What could go wrong?</vt:lpstr>
      <vt:lpstr>Buying Equipment – Red Flags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Overseas Travel</vt:lpstr>
      <vt:lpstr>For more information or for consultation  on a specific project, please contact:  Laura Langton, PhD Export Control Manager 747-1378 langton@wustl.edu </vt:lpstr>
    </vt:vector>
  </TitlesOfParts>
  <Company>Washington University in Saint Louis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laulan</dc:creator>
  <cp:lastModifiedBy>Langton, Laura</cp:lastModifiedBy>
  <cp:revision>396</cp:revision>
  <cp:lastPrinted>2015-03-17T15:35:34Z</cp:lastPrinted>
  <dcterms:created xsi:type="dcterms:W3CDTF">2014-03-18T18:37:16Z</dcterms:created>
  <dcterms:modified xsi:type="dcterms:W3CDTF">2016-04-12T16:47:04Z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0x010100B6B206DB14C3B84BB139769F5C077C93</vt:lpwstr>
  </property>
</Properties>
</file>